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7_F52423ED.xml" ContentType="application/vnd.ms-powerpoint.comments+xml"/>
  <Override PartName="/ppt/comments/modernComment_10A_82082D23.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sldIdLst>
    <p:sldId id="5952" r:id="rId5"/>
    <p:sldId id="263" r:id="rId6"/>
    <p:sldId id="264" r:id="rId7"/>
    <p:sldId id="265" r:id="rId8"/>
    <p:sldId id="266" r:id="rId9"/>
    <p:sldId id="267" r:id="rId10"/>
    <p:sldId id="268" r:id="rId11"/>
    <p:sldId id="269" r:id="rId12"/>
    <p:sldId id="277" r:id="rId13"/>
    <p:sldId id="270" r:id="rId14"/>
    <p:sldId id="271" r:id="rId15"/>
    <p:sldId id="272" r:id="rId16"/>
    <p:sldId id="273" r:id="rId17"/>
    <p:sldId id="275" r:id="rId18"/>
    <p:sldId id="27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1B03375-95EF-36E9-8B83-C0E572A6B447}" name="Creighton, Alan (Northern Powergrid)" initials="CA(P" userId="S::Alan.Creighton@northernpowergrid.com::255eb25e-e221-41cd-b20f-ccd106ec3c87" providerId="AD"/>
  <p188:author id="{B52ACCE5-6B17-23D2-C548-838102F4FAE3}" name="Povey, Ian" initials="PI" userId="S::Ian.Povey@enwl.co.uk::d191668d-912b-4faf-84f5-b1619e601e28"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4220D2-D3A2-4DC4-9D64-9C60A4DD00E6}" v="32" dt="2024-12-11T13:49:11.668"/>
    <p1510:client id="{E5DF1A1A-6DB7-0E87-3082-905C7A9CBE1B}" v="1" dt="2024-12-11T13:46:28.8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ri Puddefoot (NESO)" userId="9cd9b38b-3fed-428c-b289-3e69c9bb9d91" providerId="ADAL" clId="{C14220D2-D3A2-4DC4-9D64-9C60A4DD00E6}"/>
    <pc:docChg chg="undo custSel modSld">
      <pc:chgData name="Teri Puddefoot (NESO)" userId="9cd9b38b-3fed-428c-b289-3e69c9bb9d91" providerId="ADAL" clId="{C14220D2-D3A2-4DC4-9D64-9C60A4DD00E6}" dt="2024-12-11T13:49:11.668" v="31" actId="1076"/>
      <pc:docMkLst>
        <pc:docMk/>
      </pc:docMkLst>
      <pc:sldChg chg="modSp">
        <pc:chgData name="Teri Puddefoot (NESO)" userId="9cd9b38b-3fed-428c-b289-3e69c9bb9d91" providerId="ADAL" clId="{C14220D2-D3A2-4DC4-9D64-9C60A4DD00E6}" dt="2024-12-11T13:46:49.644" v="0" actId="1076"/>
        <pc:sldMkLst>
          <pc:docMk/>
          <pc:sldMk cId="4112786413" sldId="263"/>
        </pc:sldMkLst>
        <pc:spChg chg="mod">
          <ac:chgData name="Teri Puddefoot (NESO)" userId="9cd9b38b-3fed-428c-b289-3e69c9bb9d91" providerId="ADAL" clId="{C14220D2-D3A2-4DC4-9D64-9C60A4DD00E6}" dt="2024-12-11T13:46:49.644" v="0" actId="1076"/>
          <ac:spMkLst>
            <pc:docMk/>
            <pc:sldMk cId="4112786413" sldId="263"/>
            <ac:spMk id="4" creationId="{F47CDFA7-DEE2-4CD2-882D-58E8B42453E8}"/>
          </ac:spMkLst>
        </pc:spChg>
      </pc:sldChg>
      <pc:sldChg chg="modSp">
        <pc:chgData name="Teri Puddefoot (NESO)" userId="9cd9b38b-3fed-428c-b289-3e69c9bb9d91" providerId="ADAL" clId="{C14220D2-D3A2-4DC4-9D64-9C60A4DD00E6}" dt="2024-12-11T13:47:06.659" v="4" actId="1076"/>
        <pc:sldMkLst>
          <pc:docMk/>
          <pc:sldMk cId="2885751598" sldId="264"/>
        </pc:sldMkLst>
        <pc:spChg chg="mod">
          <ac:chgData name="Teri Puddefoot (NESO)" userId="9cd9b38b-3fed-428c-b289-3e69c9bb9d91" providerId="ADAL" clId="{C14220D2-D3A2-4DC4-9D64-9C60A4DD00E6}" dt="2024-12-11T13:47:06.659" v="4" actId="1076"/>
          <ac:spMkLst>
            <pc:docMk/>
            <pc:sldMk cId="2885751598" sldId="264"/>
            <ac:spMk id="2" creationId="{68C964DB-42CA-408D-A95F-320C6756E769}"/>
          </ac:spMkLst>
        </pc:spChg>
      </pc:sldChg>
      <pc:sldChg chg="modSp">
        <pc:chgData name="Teri Puddefoot (NESO)" userId="9cd9b38b-3fed-428c-b289-3e69c9bb9d91" providerId="ADAL" clId="{C14220D2-D3A2-4DC4-9D64-9C60A4DD00E6}" dt="2024-12-11T13:47:16.791" v="6" actId="1076"/>
        <pc:sldMkLst>
          <pc:docMk/>
          <pc:sldMk cId="2160996561" sldId="265"/>
        </pc:sldMkLst>
        <pc:spChg chg="mod">
          <ac:chgData name="Teri Puddefoot (NESO)" userId="9cd9b38b-3fed-428c-b289-3e69c9bb9d91" providerId="ADAL" clId="{C14220D2-D3A2-4DC4-9D64-9C60A4DD00E6}" dt="2024-12-11T13:47:16.791" v="6" actId="1076"/>
          <ac:spMkLst>
            <pc:docMk/>
            <pc:sldMk cId="2160996561" sldId="265"/>
            <ac:spMk id="2" creationId="{FEFF2D15-016C-47ED-9E3E-A5639F4A7CCE}"/>
          </ac:spMkLst>
        </pc:spChg>
      </pc:sldChg>
      <pc:sldChg chg="modSp">
        <pc:chgData name="Teri Puddefoot (NESO)" userId="9cd9b38b-3fed-428c-b289-3e69c9bb9d91" providerId="ADAL" clId="{C14220D2-D3A2-4DC4-9D64-9C60A4DD00E6}" dt="2024-12-11T13:47:31.676" v="12" actId="1076"/>
        <pc:sldMkLst>
          <pc:docMk/>
          <pc:sldMk cId="2181573923" sldId="266"/>
        </pc:sldMkLst>
        <pc:spChg chg="mod">
          <ac:chgData name="Teri Puddefoot (NESO)" userId="9cd9b38b-3fed-428c-b289-3e69c9bb9d91" providerId="ADAL" clId="{C14220D2-D3A2-4DC4-9D64-9C60A4DD00E6}" dt="2024-12-11T13:47:31.676" v="12" actId="1076"/>
          <ac:spMkLst>
            <pc:docMk/>
            <pc:sldMk cId="2181573923" sldId="266"/>
            <ac:spMk id="2" creationId="{17C26BC7-0200-4521-B96A-1FFAD83FFFCA}"/>
          </ac:spMkLst>
        </pc:spChg>
      </pc:sldChg>
      <pc:sldChg chg="modSp">
        <pc:chgData name="Teri Puddefoot (NESO)" userId="9cd9b38b-3fed-428c-b289-3e69c9bb9d91" providerId="ADAL" clId="{C14220D2-D3A2-4DC4-9D64-9C60A4DD00E6}" dt="2024-12-11T13:47:47.683" v="14" actId="1076"/>
        <pc:sldMkLst>
          <pc:docMk/>
          <pc:sldMk cId="192928672" sldId="267"/>
        </pc:sldMkLst>
        <pc:spChg chg="mod">
          <ac:chgData name="Teri Puddefoot (NESO)" userId="9cd9b38b-3fed-428c-b289-3e69c9bb9d91" providerId="ADAL" clId="{C14220D2-D3A2-4DC4-9D64-9C60A4DD00E6}" dt="2024-12-11T13:47:47.683" v="14" actId="1076"/>
          <ac:spMkLst>
            <pc:docMk/>
            <pc:sldMk cId="192928672" sldId="267"/>
            <ac:spMk id="2" creationId="{9FF6950F-516A-40CD-A807-683331750A0E}"/>
          </ac:spMkLst>
        </pc:spChg>
      </pc:sldChg>
      <pc:sldChg chg="modSp">
        <pc:chgData name="Teri Puddefoot (NESO)" userId="9cd9b38b-3fed-428c-b289-3e69c9bb9d91" providerId="ADAL" clId="{C14220D2-D3A2-4DC4-9D64-9C60A4DD00E6}" dt="2024-12-11T13:47:58.224" v="16" actId="1076"/>
        <pc:sldMkLst>
          <pc:docMk/>
          <pc:sldMk cId="1668981415" sldId="268"/>
        </pc:sldMkLst>
        <pc:spChg chg="mod">
          <ac:chgData name="Teri Puddefoot (NESO)" userId="9cd9b38b-3fed-428c-b289-3e69c9bb9d91" providerId="ADAL" clId="{C14220D2-D3A2-4DC4-9D64-9C60A4DD00E6}" dt="2024-12-11T13:47:58.224" v="16" actId="1076"/>
          <ac:spMkLst>
            <pc:docMk/>
            <pc:sldMk cId="1668981415" sldId="268"/>
            <ac:spMk id="2" creationId="{079B4C0F-12F1-4B57-9797-6ADF5ED3CA1D}"/>
          </ac:spMkLst>
        </pc:spChg>
      </pc:sldChg>
      <pc:sldChg chg="modSp">
        <pc:chgData name="Teri Puddefoot (NESO)" userId="9cd9b38b-3fed-428c-b289-3e69c9bb9d91" providerId="ADAL" clId="{C14220D2-D3A2-4DC4-9D64-9C60A4DD00E6}" dt="2024-12-11T13:48:07.640" v="18" actId="1076"/>
        <pc:sldMkLst>
          <pc:docMk/>
          <pc:sldMk cId="3180279092" sldId="269"/>
        </pc:sldMkLst>
        <pc:spChg chg="mod">
          <ac:chgData name="Teri Puddefoot (NESO)" userId="9cd9b38b-3fed-428c-b289-3e69c9bb9d91" providerId="ADAL" clId="{C14220D2-D3A2-4DC4-9D64-9C60A4DD00E6}" dt="2024-12-11T13:48:07.640" v="18" actId="1076"/>
          <ac:spMkLst>
            <pc:docMk/>
            <pc:sldMk cId="3180279092" sldId="269"/>
            <ac:spMk id="2" creationId="{A1DC18D2-43AB-4F31-85F3-E3029FB2F762}"/>
          </ac:spMkLst>
        </pc:spChg>
      </pc:sldChg>
      <pc:sldChg chg="modSp">
        <pc:chgData name="Teri Puddefoot (NESO)" userId="9cd9b38b-3fed-428c-b289-3e69c9bb9d91" providerId="ADAL" clId="{C14220D2-D3A2-4DC4-9D64-9C60A4DD00E6}" dt="2024-12-11T13:48:24.686" v="22" actId="1076"/>
        <pc:sldMkLst>
          <pc:docMk/>
          <pc:sldMk cId="222428700" sldId="270"/>
        </pc:sldMkLst>
        <pc:spChg chg="mod">
          <ac:chgData name="Teri Puddefoot (NESO)" userId="9cd9b38b-3fed-428c-b289-3e69c9bb9d91" providerId="ADAL" clId="{C14220D2-D3A2-4DC4-9D64-9C60A4DD00E6}" dt="2024-12-11T13:48:24.686" v="22" actId="1076"/>
          <ac:spMkLst>
            <pc:docMk/>
            <pc:sldMk cId="222428700" sldId="270"/>
            <ac:spMk id="2" creationId="{68F555EA-3505-4E31-A14A-4F55B54E90C4}"/>
          </ac:spMkLst>
        </pc:spChg>
      </pc:sldChg>
      <pc:sldChg chg="modSp">
        <pc:chgData name="Teri Puddefoot (NESO)" userId="9cd9b38b-3fed-428c-b289-3e69c9bb9d91" providerId="ADAL" clId="{C14220D2-D3A2-4DC4-9D64-9C60A4DD00E6}" dt="2024-12-11T13:48:35.471" v="24" actId="1076"/>
        <pc:sldMkLst>
          <pc:docMk/>
          <pc:sldMk cId="362505360" sldId="271"/>
        </pc:sldMkLst>
        <pc:spChg chg="mod">
          <ac:chgData name="Teri Puddefoot (NESO)" userId="9cd9b38b-3fed-428c-b289-3e69c9bb9d91" providerId="ADAL" clId="{C14220D2-D3A2-4DC4-9D64-9C60A4DD00E6}" dt="2024-12-11T13:48:35.471" v="24" actId="1076"/>
          <ac:spMkLst>
            <pc:docMk/>
            <pc:sldMk cId="362505360" sldId="271"/>
            <ac:spMk id="2" creationId="{93C1A481-9EF4-47C6-B6F9-65090ABA603B}"/>
          </ac:spMkLst>
        </pc:spChg>
      </pc:sldChg>
      <pc:sldChg chg="modSp">
        <pc:chgData name="Teri Puddefoot (NESO)" userId="9cd9b38b-3fed-428c-b289-3e69c9bb9d91" providerId="ADAL" clId="{C14220D2-D3A2-4DC4-9D64-9C60A4DD00E6}" dt="2024-12-11T13:48:44.361" v="26" actId="1076"/>
        <pc:sldMkLst>
          <pc:docMk/>
          <pc:sldMk cId="196279310" sldId="272"/>
        </pc:sldMkLst>
        <pc:spChg chg="mod">
          <ac:chgData name="Teri Puddefoot (NESO)" userId="9cd9b38b-3fed-428c-b289-3e69c9bb9d91" providerId="ADAL" clId="{C14220D2-D3A2-4DC4-9D64-9C60A4DD00E6}" dt="2024-12-11T13:48:44.361" v="26" actId="1076"/>
          <ac:spMkLst>
            <pc:docMk/>
            <pc:sldMk cId="196279310" sldId="272"/>
            <ac:spMk id="2" creationId="{FEFF2D15-016C-47ED-9E3E-A5639F4A7CCE}"/>
          </ac:spMkLst>
        </pc:spChg>
      </pc:sldChg>
      <pc:sldChg chg="modSp">
        <pc:chgData name="Teri Puddefoot (NESO)" userId="9cd9b38b-3fed-428c-b289-3e69c9bb9d91" providerId="ADAL" clId="{C14220D2-D3A2-4DC4-9D64-9C60A4DD00E6}" dt="2024-12-11T13:48:52.725" v="28" actId="1076"/>
        <pc:sldMkLst>
          <pc:docMk/>
          <pc:sldMk cId="1789573668" sldId="273"/>
        </pc:sldMkLst>
        <pc:spChg chg="mod">
          <ac:chgData name="Teri Puddefoot (NESO)" userId="9cd9b38b-3fed-428c-b289-3e69c9bb9d91" providerId="ADAL" clId="{C14220D2-D3A2-4DC4-9D64-9C60A4DD00E6}" dt="2024-12-11T13:48:52.725" v="28" actId="1076"/>
          <ac:spMkLst>
            <pc:docMk/>
            <pc:sldMk cId="1789573668" sldId="273"/>
            <ac:spMk id="2" creationId="{17C26BC7-0200-4521-B96A-1FFAD83FFFCA}"/>
          </ac:spMkLst>
        </pc:spChg>
      </pc:sldChg>
      <pc:sldChg chg="modSp">
        <pc:chgData name="Teri Puddefoot (NESO)" userId="9cd9b38b-3fed-428c-b289-3e69c9bb9d91" providerId="ADAL" clId="{C14220D2-D3A2-4DC4-9D64-9C60A4DD00E6}" dt="2024-12-11T13:49:04.200" v="30" actId="1076"/>
        <pc:sldMkLst>
          <pc:docMk/>
          <pc:sldMk cId="1159636506" sldId="275"/>
        </pc:sldMkLst>
        <pc:spChg chg="mod">
          <ac:chgData name="Teri Puddefoot (NESO)" userId="9cd9b38b-3fed-428c-b289-3e69c9bb9d91" providerId="ADAL" clId="{C14220D2-D3A2-4DC4-9D64-9C60A4DD00E6}" dt="2024-12-11T13:49:04.200" v="30" actId="1076"/>
          <ac:spMkLst>
            <pc:docMk/>
            <pc:sldMk cId="1159636506" sldId="275"/>
            <ac:spMk id="2" creationId="{68F555EA-3505-4E31-A14A-4F55B54E90C4}"/>
          </ac:spMkLst>
        </pc:spChg>
      </pc:sldChg>
      <pc:sldChg chg="modSp">
        <pc:chgData name="Teri Puddefoot (NESO)" userId="9cd9b38b-3fed-428c-b289-3e69c9bb9d91" providerId="ADAL" clId="{C14220D2-D3A2-4DC4-9D64-9C60A4DD00E6}" dt="2024-12-11T13:49:11.668" v="31" actId="1076"/>
        <pc:sldMkLst>
          <pc:docMk/>
          <pc:sldMk cId="2159050616" sldId="276"/>
        </pc:sldMkLst>
        <pc:spChg chg="mod">
          <ac:chgData name="Teri Puddefoot (NESO)" userId="9cd9b38b-3fed-428c-b289-3e69c9bb9d91" providerId="ADAL" clId="{C14220D2-D3A2-4DC4-9D64-9C60A4DD00E6}" dt="2024-12-11T13:49:11.668" v="31" actId="1076"/>
          <ac:spMkLst>
            <pc:docMk/>
            <pc:sldMk cId="2159050616" sldId="276"/>
            <ac:spMk id="2" creationId="{68F555EA-3505-4E31-A14A-4F55B54E90C4}"/>
          </ac:spMkLst>
        </pc:spChg>
      </pc:sldChg>
      <pc:sldChg chg="modSp">
        <pc:chgData name="Teri Puddefoot (NESO)" userId="9cd9b38b-3fed-428c-b289-3e69c9bb9d91" providerId="ADAL" clId="{C14220D2-D3A2-4DC4-9D64-9C60A4DD00E6}" dt="2024-12-11T13:48:16.105" v="20" actId="1076"/>
        <pc:sldMkLst>
          <pc:docMk/>
          <pc:sldMk cId="438277342" sldId="277"/>
        </pc:sldMkLst>
        <pc:spChg chg="mod">
          <ac:chgData name="Teri Puddefoot (NESO)" userId="9cd9b38b-3fed-428c-b289-3e69c9bb9d91" providerId="ADAL" clId="{C14220D2-D3A2-4DC4-9D64-9C60A4DD00E6}" dt="2024-12-11T13:48:16.105" v="20" actId="1076"/>
          <ac:spMkLst>
            <pc:docMk/>
            <pc:sldMk cId="438277342" sldId="277"/>
            <ac:spMk id="2" creationId="{68F555EA-3505-4E31-A14A-4F55B54E90C4}"/>
          </ac:spMkLst>
        </pc:spChg>
      </pc:sldChg>
    </pc:docChg>
  </pc:docChgLst>
  <pc:docChgLst>
    <pc:chgData name="Teri Puddefoot (NESO)" userId="S::terri.puddefoot@uk.nationalgrid.com::9cd9b38b-3fed-428c-b289-3e69c9bb9d91" providerId="AD" clId="Web-{E5DF1A1A-6DB7-0E87-3082-905C7A9CBE1B}"/>
    <pc:docChg chg="modSld">
      <pc:chgData name="Teri Puddefoot (NESO)" userId="S::terri.puddefoot@uk.nationalgrid.com::9cd9b38b-3fed-428c-b289-3e69c9bb9d91" providerId="AD" clId="Web-{E5DF1A1A-6DB7-0E87-3082-905C7A9CBE1B}" dt="2024-12-11T13:46:28.807" v="0"/>
      <pc:docMkLst>
        <pc:docMk/>
      </pc:docMkLst>
      <pc:sldChg chg="modSp">
        <pc:chgData name="Teri Puddefoot (NESO)" userId="S::terri.puddefoot@uk.nationalgrid.com::9cd9b38b-3fed-428c-b289-3e69c9bb9d91" providerId="AD" clId="Web-{E5DF1A1A-6DB7-0E87-3082-905C7A9CBE1B}" dt="2024-12-11T13:46:28.807" v="0"/>
        <pc:sldMkLst>
          <pc:docMk/>
          <pc:sldMk cId="4112786413" sldId="263"/>
        </pc:sldMkLst>
        <pc:spChg chg="mod">
          <ac:chgData name="Teri Puddefoot (NESO)" userId="S::terri.puddefoot@uk.nationalgrid.com::9cd9b38b-3fed-428c-b289-3e69c9bb9d91" providerId="AD" clId="Web-{E5DF1A1A-6DB7-0E87-3082-905C7A9CBE1B}" dt="2024-12-11T13:46:28.807" v="0"/>
          <ac:spMkLst>
            <pc:docMk/>
            <pc:sldMk cId="4112786413" sldId="263"/>
            <ac:spMk id="4" creationId="{F47CDFA7-DEE2-4CD2-882D-58E8B42453E8}"/>
          </ac:spMkLst>
        </pc:spChg>
      </pc:sldChg>
    </pc:docChg>
  </pc:docChgLst>
</pc:chgInfo>
</file>

<file path=ppt/comments/modernComment_107_F52423ED.xml><?xml version="1.0" encoding="utf-8"?>
<p188:cmLst xmlns:a="http://schemas.openxmlformats.org/drawingml/2006/main" xmlns:r="http://schemas.openxmlformats.org/officeDocument/2006/relationships" xmlns:p188="http://schemas.microsoft.com/office/powerpoint/2018/8/main">
  <p188:cm id="{133E5E81-4AC1-45CA-9E04-CE2E6D66D548}" authorId="{71B03375-95EF-36E9-8B83-C0E572A6B447}" created="2023-06-08T14:52:06.645">
    <pc:sldMkLst xmlns:pc="http://schemas.microsoft.com/office/powerpoint/2013/main/command">
      <pc:docMk/>
      <pc:sldMk cId="4112786413" sldId="263"/>
    </pc:sldMkLst>
    <p188:txBody>
      <a:bodyPr/>
      <a:lstStyle/>
      <a:p>
        <a:r>
          <a:rPr lang="en-GB"/>
          <a:t>Need to redraft this to clarify that the proposal is not to have a separate ETI data submission rather than those 4 cardinal points in time would form part of the routine week 28 and week 2 submissions
Suggestion made</a:t>
        </a:r>
      </a:p>
    </p188:txBody>
  </p188:cm>
  <p188:cm id="{218BEC01-6128-425E-AA92-EDE3B5664AB9}" authorId="{71B03375-95EF-36E9-8B83-C0E572A6B447}" created="2023-06-12T16:16:22.825">
    <pc:sldMkLst xmlns:pc="http://schemas.microsoft.com/office/powerpoint/2013/main/command">
      <pc:docMk/>
      <pc:sldMk cId="4112786413" sldId="263"/>
    </pc:sldMkLst>
    <p188:txBody>
      <a:bodyPr/>
      <a:lstStyle/>
      <a:p>
        <a:r>
          <a:rPr lang="en-GB"/>
          <a:t>Note in green modified as well</a:t>
        </a:r>
      </a:p>
    </p188:txBody>
  </p188:cm>
</p188:cmLst>
</file>

<file path=ppt/comments/modernComment_10A_82082D23.xml><?xml version="1.0" encoding="utf-8"?>
<p188:cmLst xmlns:a="http://schemas.openxmlformats.org/drawingml/2006/main" xmlns:r="http://schemas.openxmlformats.org/officeDocument/2006/relationships" xmlns:p188="http://schemas.microsoft.com/office/powerpoint/2018/8/main">
  <p188:cm id="{9FB074AF-7DD6-4979-AEAB-DDF6C131B6D0}" authorId="{B52ACCE5-6B17-23D2-C548-838102F4FAE3}" created="2023-07-11T13:50:40.240">
    <pc:sldMkLst xmlns:pc="http://schemas.microsoft.com/office/powerpoint/2013/main/command">
      <pc:docMk/>
      <pc:sldMk cId="2181573923" sldId="266"/>
    </pc:sldMkLst>
    <p188:txBody>
      <a:bodyPr/>
      <a:lstStyle/>
      <a:p>
        <a:r>
          <a:rPr lang="en-GB"/>
          <a:t>this was originally 500 but i think its 480</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3D22CB-4ABA-497E-9698-3A278527D358}" type="datetimeFigureOut">
              <a:rPr lang="en-GB" smtClean="0"/>
              <a:t>11/12/2024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1CD01D-918C-42E8-9DB5-A5489100E2D0}" type="slidenum">
              <a:rPr lang="en-GB" smtClean="0"/>
              <a:t>‹#›</a:t>
            </a:fld>
            <a:endParaRPr lang="en-GB"/>
          </a:p>
        </p:txBody>
      </p:sp>
    </p:spTree>
    <p:extLst>
      <p:ext uri="{BB962C8B-B14F-4D97-AF65-F5344CB8AC3E}">
        <p14:creationId xmlns:p14="http://schemas.microsoft.com/office/powerpoint/2010/main" val="237012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3D973A-BCEA-420E-BC58-977A035B4C3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6736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CIM Model 1 would represent the point in time of GSP1 peak demand, with the other GSPs being populated with their demand at time of GSP1 peak.  CIM Model 2 -20 would follow these principles.</a:t>
            </a: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3D973A-BCEA-420E-BC58-977A035B4C3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3122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CIM Model 1 would represent the point in time of Access Group 1 peak demand, with the other Access Groups being populated with their demand at time of Access Group1 min.  CIM Model 2 -10 would follow these principles.</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10 models for each of Y1, Y5m Y10</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a:t>
            </a:r>
          </a:p>
          <a:p>
            <a:r>
              <a:rPr lang="en-GB" sz="1800">
                <a:effectLst/>
                <a:latin typeface="Calibri" panose="020F0502020204030204" pitchFamily="34" charset="0"/>
                <a:ea typeface="Calibri" panose="020F0502020204030204" pitchFamily="34" charset="0"/>
                <a:cs typeface="Times New Roman" panose="02020603050405020304" pitchFamily="18" charset="0"/>
              </a:rPr>
              <a:t>Total 40 models</a:t>
            </a: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3D973A-BCEA-420E-BC58-977A035B4C3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1294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key point here is that the CIM is populated with BSP outturn data but the </a:t>
            </a:r>
            <a:r>
              <a:rPr lang="en-GB">
                <a:highlight>
                  <a:srgbClr val="00FF00"/>
                </a:highlight>
              </a:rPr>
              <a:t>forecasts are at a GSP level (as the present arrangement – and would require NGESO to make some modelling assumptions in their analysis)</a:t>
            </a:r>
          </a:p>
          <a:p>
            <a:r>
              <a:rPr lang="en-GB"/>
              <a:t>This Option is similar to the present arrangements </a:t>
            </a:r>
            <a:r>
              <a:rPr lang="en-GB" err="1"/>
              <a:t>ie</a:t>
            </a:r>
            <a:r>
              <a:rPr lang="en-GB"/>
              <a:t> GSP based forecasts but with the structural data provided down to BSP level.</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3D973A-BCEA-420E-BC58-977A035B4C3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13713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E7567-AE34-0785-AE2A-802EF25403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25D1749-E6B8-5B9E-2117-6CEAE03568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4A41E48-2319-72DA-37FF-0732CC9C471A}"/>
              </a:ext>
            </a:extLst>
          </p:cNvPr>
          <p:cNvSpPr>
            <a:spLocks noGrp="1"/>
          </p:cNvSpPr>
          <p:nvPr>
            <p:ph type="dt" sz="half" idx="10"/>
          </p:nvPr>
        </p:nvSpPr>
        <p:spPr/>
        <p:txBody>
          <a:bodyPr/>
          <a:lstStyle/>
          <a:p>
            <a:fld id="{75D4DA8F-A7E4-4E98-95CF-2722883AC432}" type="datetimeFigureOut">
              <a:rPr lang="en-GB" smtClean="0"/>
              <a:t>11/12/2024</a:t>
            </a:fld>
            <a:endParaRPr lang="en-GB"/>
          </a:p>
        </p:txBody>
      </p:sp>
      <p:sp>
        <p:nvSpPr>
          <p:cNvPr id="5" name="Footer Placeholder 4">
            <a:extLst>
              <a:ext uri="{FF2B5EF4-FFF2-40B4-BE49-F238E27FC236}">
                <a16:creationId xmlns:a16="http://schemas.microsoft.com/office/drawing/2014/main" id="{E115FB25-0D10-2F63-807A-A91FDD75B76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6092AE-D391-A095-B0BD-F9106DAD12E7}"/>
              </a:ext>
            </a:extLst>
          </p:cNvPr>
          <p:cNvSpPr>
            <a:spLocks noGrp="1"/>
          </p:cNvSpPr>
          <p:nvPr>
            <p:ph type="sldNum" sz="quarter" idx="12"/>
          </p:nvPr>
        </p:nvSpPr>
        <p:spPr/>
        <p:txBody>
          <a:bodyPr/>
          <a:lstStyle/>
          <a:p>
            <a:fld id="{25BC22BF-FD2A-4110-AF97-B23893A21C75}" type="slidenum">
              <a:rPr lang="en-GB" smtClean="0"/>
              <a:t>‹#›</a:t>
            </a:fld>
            <a:endParaRPr lang="en-GB"/>
          </a:p>
        </p:txBody>
      </p:sp>
    </p:spTree>
    <p:extLst>
      <p:ext uri="{BB962C8B-B14F-4D97-AF65-F5344CB8AC3E}">
        <p14:creationId xmlns:p14="http://schemas.microsoft.com/office/powerpoint/2010/main" val="1118966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D25AD-50F2-7ADC-7CCC-B325B8CEA5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E2874A6-CA6C-2ED9-0511-B21C0C4C3E0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BBF6A1A-9F32-549E-EC4F-0BB16DA2999E}"/>
              </a:ext>
            </a:extLst>
          </p:cNvPr>
          <p:cNvSpPr>
            <a:spLocks noGrp="1"/>
          </p:cNvSpPr>
          <p:nvPr>
            <p:ph type="dt" sz="half" idx="10"/>
          </p:nvPr>
        </p:nvSpPr>
        <p:spPr/>
        <p:txBody>
          <a:bodyPr/>
          <a:lstStyle/>
          <a:p>
            <a:fld id="{75D4DA8F-A7E4-4E98-95CF-2722883AC432}" type="datetimeFigureOut">
              <a:rPr lang="en-GB" smtClean="0"/>
              <a:t>11/12/2024</a:t>
            </a:fld>
            <a:endParaRPr lang="en-GB"/>
          </a:p>
        </p:txBody>
      </p:sp>
      <p:sp>
        <p:nvSpPr>
          <p:cNvPr id="5" name="Footer Placeholder 4">
            <a:extLst>
              <a:ext uri="{FF2B5EF4-FFF2-40B4-BE49-F238E27FC236}">
                <a16:creationId xmlns:a16="http://schemas.microsoft.com/office/drawing/2014/main" id="{8638F53C-5B3E-5060-70C5-489AC66F013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D02E8F8-292C-6B4C-C81C-9C8A06A14D05}"/>
              </a:ext>
            </a:extLst>
          </p:cNvPr>
          <p:cNvSpPr>
            <a:spLocks noGrp="1"/>
          </p:cNvSpPr>
          <p:nvPr>
            <p:ph type="sldNum" sz="quarter" idx="12"/>
          </p:nvPr>
        </p:nvSpPr>
        <p:spPr/>
        <p:txBody>
          <a:bodyPr/>
          <a:lstStyle/>
          <a:p>
            <a:fld id="{25BC22BF-FD2A-4110-AF97-B23893A21C75}" type="slidenum">
              <a:rPr lang="en-GB" smtClean="0"/>
              <a:t>‹#›</a:t>
            </a:fld>
            <a:endParaRPr lang="en-GB"/>
          </a:p>
        </p:txBody>
      </p:sp>
    </p:spTree>
    <p:extLst>
      <p:ext uri="{BB962C8B-B14F-4D97-AF65-F5344CB8AC3E}">
        <p14:creationId xmlns:p14="http://schemas.microsoft.com/office/powerpoint/2010/main" val="668621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FF6F28-559F-73CC-4813-108D86B0D73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D38131-FC69-1F4F-09AF-207FF85D526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6753048-88B8-C25A-4443-88A2252F1FE6}"/>
              </a:ext>
            </a:extLst>
          </p:cNvPr>
          <p:cNvSpPr>
            <a:spLocks noGrp="1"/>
          </p:cNvSpPr>
          <p:nvPr>
            <p:ph type="dt" sz="half" idx="10"/>
          </p:nvPr>
        </p:nvSpPr>
        <p:spPr/>
        <p:txBody>
          <a:bodyPr/>
          <a:lstStyle/>
          <a:p>
            <a:fld id="{75D4DA8F-A7E4-4E98-95CF-2722883AC432}" type="datetimeFigureOut">
              <a:rPr lang="en-GB" smtClean="0"/>
              <a:t>11/12/2024</a:t>
            </a:fld>
            <a:endParaRPr lang="en-GB"/>
          </a:p>
        </p:txBody>
      </p:sp>
      <p:sp>
        <p:nvSpPr>
          <p:cNvPr id="5" name="Footer Placeholder 4">
            <a:extLst>
              <a:ext uri="{FF2B5EF4-FFF2-40B4-BE49-F238E27FC236}">
                <a16:creationId xmlns:a16="http://schemas.microsoft.com/office/drawing/2014/main" id="{4B72E1D7-23D7-D1EA-D85A-9B613C87F04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23CF64-B8CB-BFC6-59DF-2B9F3997808B}"/>
              </a:ext>
            </a:extLst>
          </p:cNvPr>
          <p:cNvSpPr>
            <a:spLocks noGrp="1"/>
          </p:cNvSpPr>
          <p:nvPr>
            <p:ph type="sldNum" sz="quarter" idx="12"/>
          </p:nvPr>
        </p:nvSpPr>
        <p:spPr/>
        <p:txBody>
          <a:bodyPr/>
          <a:lstStyle/>
          <a:p>
            <a:fld id="{25BC22BF-FD2A-4110-AF97-B23893A21C75}" type="slidenum">
              <a:rPr lang="en-GB" smtClean="0"/>
              <a:t>‹#›</a:t>
            </a:fld>
            <a:endParaRPr lang="en-GB"/>
          </a:p>
        </p:txBody>
      </p:sp>
    </p:spTree>
    <p:extLst>
      <p:ext uri="{BB962C8B-B14F-4D97-AF65-F5344CB8AC3E}">
        <p14:creationId xmlns:p14="http://schemas.microsoft.com/office/powerpoint/2010/main" val="280430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0E69F-3597-416E-9DAB-AE2C4D1E4019}"/>
              </a:ext>
            </a:extLst>
          </p:cNvPr>
          <p:cNvSpPr>
            <a:spLocks noGrp="1"/>
          </p:cNvSpPr>
          <p:nvPr>
            <p:ph type="title"/>
          </p:nvPr>
        </p:nvSpPr>
        <p:spPr>
          <a:xfrm>
            <a:off x="1202569" y="2560320"/>
            <a:ext cx="7420926" cy="1708554"/>
          </a:xfrm>
        </p:spPr>
        <p:txBody>
          <a:bodyPr anchor="b">
            <a:normAutofit/>
          </a:bodyPr>
          <a:lstStyle>
            <a:lvl1pPr>
              <a:defRPr sz="4000"/>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94C9747F-3B03-4218-95F3-E8AE000CDBD6}"/>
              </a:ext>
            </a:extLst>
          </p:cNvPr>
          <p:cNvSpPr>
            <a:spLocks noGrp="1"/>
          </p:cNvSpPr>
          <p:nvPr>
            <p:ph type="sldNum" sz="quarter" idx="10"/>
          </p:nvPr>
        </p:nvSpPr>
        <p:spPr/>
        <p:txBody>
          <a:bodyPr/>
          <a:lstStyle>
            <a:lvl1pPr>
              <a:defRPr>
                <a:solidFill>
                  <a:schemeClr val="tx1"/>
                </a:solidFill>
              </a:defRPr>
            </a:lvl1pPr>
          </a:lstStyle>
          <a:p>
            <a:fld id="{3C5A6226-45F5-45DC-8CB0-C52A33C884C0}" type="slidenum">
              <a:rPr lang="en-GB" smtClean="0"/>
              <a:pPr/>
              <a:t>‹#›</a:t>
            </a:fld>
            <a:endParaRPr lang="en-GB"/>
          </a:p>
        </p:txBody>
      </p:sp>
      <p:sp>
        <p:nvSpPr>
          <p:cNvPr id="4" name="Date Placeholder 3">
            <a:extLst>
              <a:ext uri="{FF2B5EF4-FFF2-40B4-BE49-F238E27FC236}">
                <a16:creationId xmlns:a16="http://schemas.microsoft.com/office/drawing/2014/main" id="{AF5677B1-1A0A-40FD-853B-A4C476B8064E}"/>
              </a:ext>
            </a:extLst>
          </p:cNvPr>
          <p:cNvSpPr>
            <a:spLocks noGrp="1"/>
          </p:cNvSpPr>
          <p:nvPr>
            <p:ph type="dt" sz="half" idx="11"/>
          </p:nvPr>
        </p:nvSpPr>
        <p:spPr/>
        <p:txBody>
          <a:bodyPr/>
          <a:lstStyle/>
          <a:p>
            <a:fld id="{5AFF64B9-DDA1-4E82-9289-4FAB6E3C52C3}" type="datetime1">
              <a:rPr lang="en-GB" smtClean="0"/>
              <a:t>11/12/2024</a:t>
            </a:fld>
            <a:endParaRPr lang="en-GB"/>
          </a:p>
        </p:txBody>
      </p:sp>
      <p:sp>
        <p:nvSpPr>
          <p:cNvPr id="5" name="Footer Placeholder 4">
            <a:extLst>
              <a:ext uri="{FF2B5EF4-FFF2-40B4-BE49-F238E27FC236}">
                <a16:creationId xmlns:a16="http://schemas.microsoft.com/office/drawing/2014/main" id="{21DA17DD-3099-40D6-AD2C-C92B5D0E6C93}"/>
              </a:ext>
            </a:extLst>
          </p:cNvPr>
          <p:cNvSpPr>
            <a:spLocks noGrp="1"/>
          </p:cNvSpPr>
          <p:nvPr>
            <p:ph type="ftr" sz="quarter" idx="12"/>
          </p:nvPr>
        </p:nvSpPr>
        <p:spPr/>
        <p:txBody>
          <a:bodyPr/>
          <a:lstStyle/>
          <a:p>
            <a:endParaRPr lang="en-GB"/>
          </a:p>
        </p:txBody>
      </p:sp>
      <p:sp>
        <p:nvSpPr>
          <p:cNvPr id="12" name="Text Placeholder 11">
            <a:extLst>
              <a:ext uri="{FF2B5EF4-FFF2-40B4-BE49-F238E27FC236}">
                <a16:creationId xmlns:a16="http://schemas.microsoft.com/office/drawing/2014/main" id="{83CDA03E-BE6C-48A8-B81C-A2EE94333E33}"/>
              </a:ext>
            </a:extLst>
          </p:cNvPr>
          <p:cNvSpPr>
            <a:spLocks noGrp="1"/>
          </p:cNvSpPr>
          <p:nvPr>
            <p:ph type="body" sz="quarter" idx="13"/>
          </p:nvPr>
        </p:nvSpPr>
        <p:spPr>
          <a:xfrm>
            <a:off x="1202568" y="4427541"/>
            <a:ext cx="7420925" cy="1298010"/>
          </a:xfrm>
        </p:spPr>
        <p:txBody>
          <a:bodyPr lIns="0" rIns="0">
            <a:normAutofit/>
          </a:bodyPr>
          <a:lstStyle>
            <a:lvl1pPr marL="0" indent="0">
              <a:buNone/>
              <a:defRPr sz="3200">
                <a:solidFill>
                  <a:schemeClr val="bg1"/>
                </a:solidFill>
              </a:defRPr>
            </a:lvl1pPr>
          </a:lstStyle>
          <a:p>
            <a:pPr lvl="0"/>
            <a:r>
              <a:rPr lang="en-US"/>
              <a:t>Edit Master text styles</a:t>
            </a:r>
          </a:p>
        </p:txBody>
      </p:sp>
    </p:spTree>
    <p:extLst>
      <p:ext uri="{BB962C8B-B14F-4D97-AF65-F5344CB8AC3E}">
        <p14:creationId xmlns:p14="http://schemas.microsoft.com/office/powerpoint/2010/main" val="31538880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0FE2E-A3DB-41CD-AE85-4F5790C4F2DF}"/>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8D408C3A-EB1A-4B85-9884-10F2739A8331}"/>
              </a:ext>
            </a:extLst>
          </p:cNvPr>
          <p:cNvSpPr>
            <a:spLocks noGrp="1"/>
          </p:cNvSpPr>
          <p:nvPr>
            <p:ph type="sldNum" sz="quarter" idx="10"/>
          </p:nvPr>
        </p:nvSpPr>
        <p:spPr/>
        <p:txBody>
          <a:bodyPr/>
          <a:lstStyle/>
          <a:p>
            <a:fld id="{3C5A6226-45F5-45DC-8CB0-C52A33C884C0}" type="slidenum">
              <a:rPr lang="en-GB" smtClean="0"/>
              <a:t>‹#›</a:t>
            </a:fld>
            <a:endParaRPr lang="en-GB"/>
          </a:p>
        </p:txBody>
      </p:sp>
      <p:sp>
        <p:nvSpPr>
          <p:cNvPr id="4" name="Date Placeholder 3">
            <a:extLst>
              <a:ext uri="{FF2B5EF4-FFF2-40B4-BE49-F238E27FC236}">
                <a16:creationId xmlns:a16="http://schemas.microsoft.com/office/drawing/2014/main" id="{EDFB6289-9352-4FB9-A96E-D78A3E367CD0}"/>
              </a:ext>
            </a:extLst>
          </p:cNvPr>
          <p:cNvSpPr>
            <a:spLocks noGrp="1"/>
          </p:cNvSpPr>
          <p:nvPr>
            <p:ph type="dt" sz="half" idx="11"/>
          </p:nvPr>
        </p:nvSpPr>
        <p:spPr/>
        <p:txBody>
          <a:bodyPr/>
          <a:lstStyle/>
          <a:p>
            <a:fld id="{325EDC8E-E561-4557-ADD6-4D213468FBC1}" type="datetime1">
              <a:rPr lang="en-GB" smtClean="0"/>
              <a:t>11/12/2024</a:t>
            </a:fld>
            <a:endParaRPr lang="en-GB"/>
          </a:p>
        </p:txBody>
      </p:sp>
      <p:sp>
        <p:nvSpPr>
          <p:cNvPr id="5" name="Footer Placeholder 4">
            <a:extLst>
              <a:ext uri="{FF2B5EF4-FFF2-40B4-BE49-F238E27FC236}">
                <a16:creationId xmlns:a16="http://schemas.microsoft.com/office/drawing/2014/main" id="{DA916303-4208-409C-BE83-8D8E405979CF}"/>
              </a:ext>
            </a:extLst>
          </p:cNvPr>
          <p:cNvSpPr>
            <a:spLocks noGrp="1"/>
          </p:cNvSpPr>
          <p:nvPr>
            <p:ph type="ftr" sz="quarter" idx="12"/>
          </p:nvPr>
        </p:nvSpPr>
        <p:spPr/>
        <p:txBody>
          <a:bodyPr/>
          <a:lstStyle/>
          <a:p>
            <a:endParaRPr lang="en-GB"/>
          </a:p>
        </p:txBody>
      </p:sp>
      <p:sp>
        <p:nvSpPr>
          <p:cNvPr id="7" name="Text Placeholder 6">
            <a:extLst>
              <a:ext uri="{FF2B5EF4-FFF2-40B4-BE49-F238E27FC236}">
                <a16:creationId xmlns:a16="http://schemas.microsoft.com/office/drawing/2014/main" id="{99B01215-22C7-448C-8D05-F877CB662332}"/>
              </a:ext>
            </a:extLst>
          </p:cNvPr>
          <p:cNvSpPr>
            <a:spLocks noGrp="1"/>
          </p:cNvSpPr>
          <p:nvPr>
            <p:ph type="body" sz="quarter" idx="13"/>
          </p:nvPr>
        </p:nvSpPr>
        <p:spPr>
          <a:xfrm>
            <a:off x="443304" y="1341437"/>
            <a:ext cx="11305784" cy="50752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064174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7D7FD-09FC-B376-748D-964EC8EEE83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C5B0D91-9E81-1736-2E16-D8248CB95D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9317CA2-5E88-B0AB-671E-F06CA24A2C99}"/>
              </a:ext>
            </a:extLst>
          </p:cNvPr>
          <p:cNvSpPr>
            <a:spLocks noGrp="1"/>
          </p:cNvSpPr>
          <p:nvPr>
            <p:ph type="dt" sz="half" idx="10"/>
          </p:nvPr>
        </p:nvSpPr>
        <p:spPr/>
        <p:txBody>
          <a:bodyPr/>
          <a:lstStyle/>
          <a:p>
            <a:fld id="{75D4DA8F-A7E4-4E98-95CF-2722883AC432}" type="datetimeFigureOut">
              <a:rPr lang="en-GB" smtClean="0"/>
              <a:t>11/12/2024</a:t>
            </a:fld>
            <a:endParaRPr lang="en-GB"/>
          </a:p>
        </p:txBody>
      </p:sp>
      <p:sp>
        <p:nvSpPr>
          <p:cNvPr id="5" name="Footer Placeholder 4">
            <a:extLst>
              <a:ext uri="{FF2B5EF4-FFF2-40B4-BE49-F238E27FC236}">
                <a16:creationId xmlns:a16="http://schemas.microsoft.com/office/drawing/2014/main" id="{D5228926-D669-5F05-776B-016EF6BC42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AB3D5E-71EC-32CF-9FDD-66043F8E6450}"/>
              </a:ext>
            </a:extLst>
          </p:cNvPr>
          <p:cNvSpPr>
            <a:spLocks noGrp="1"/>
          </p:cNvSpPr>
          <p:nvPr>
            <p:ph type="sldNum" sz="quarter" idx="12"/>
          </p:nvPr>
        </p:nvSpPr>
        <p:spPr/>
        <p:txBody>
          <a:bodyPr/>
          <a:lstStyle/>
          <a:p>
            <a:fld id="{25BC22BF-FD2A-4110-AF97-B23893A21C75}" type="slidenum">
              <a:rPr lang="en-GB" smtClean="0"/>
              <a:t>‹#›</a:t>
            </a:fld>
            <a:endParaRPr lang="en-GB"/>
          </a:p>
        </p:txBody>
      </p:sp>
    </p:spTree>
    <p:extLst>
      <p:ext uri="{BB962C8B-B14F-4D97-AF65-F5344CB8AC3E}">
        <p14:creationId xmlns:p14="http://schemas.microsoft.com/office/powerpoint/2010/main" val="4144263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B5463-F159-F886-73C2-DC6D9C326E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96CE500-D5CE-FF94-D285-83F6F815DA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DAAB5B-A7C6-AD46-755F-9FE39F819188}"/>
              </a:ext>
            </a:extLst>
          </p:cNvPr>
          <p:cNvSpPr>
            <a:spLocks noGrp="1"/>
          </p:cNvSpPr>
          <p:nvPr>
            <p:ph type="dt" sz="half" idx="10"/>
          </p:nvPr>
        </p:nvSpPr>
        <p:spPr/>
        <p:txBody>
          <a:bodyPr/>
          <a:lstStyle/>
          <a:p>
            <a:fld id="{75D4DA8F-A7E4-4E98-95CF-2722883AC432}" type="datetimeFigureOut">
              <a:rPr lang="en-GB" smtClean="0"/>
              <a:t>11/12/2024</a:t>
            </a:fld>
            <a:endParaRPr lang="en-GB"/>
          </a:p>
        </p:txBody>
      </p:sp>
      <p:sp>
        <p:nvSpPr>
          <p:cNvPr id="5" name="Footer Placeholder 4">
            <a:extLst>
              <a:ext uri="{FF2B5EF4-FFF2-40B4-BE49-F238E27FC236}">
                <a16:creationId xmlns:a16="http://schemas.microsoft.com/office/drawing/2014/main" id="{1D484E83-EB3C-B13F-0DB1-AB879B1238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2EBA1E-59B9-65FE-C8AD-FBEFE5B06236}"/>
              </a:ext>
            </a:extLst>
          </p:cNvPr>
          <p:cNvSpPr>
            <a:spLocks noGrp="1"/>
          </p:cNvSpPr>
          <p:nvPr>
            <p:ph type="sldNum" sz="quarter" idx="12"/>
          </p:nvPr>
        </p:nvSpPr>
        <p:spPr/>
        <p:txBody>
          <a:bodyPr/>
          <a:lstStyle/>
          <a:p>
            <a:fld id="{25BC22BF-FD2A-4110-AF97-B23893A21C75}" type="slidenum">
              <a:rPr lang="en-GB" smtClean="0"/>
              <a:t>‹#›</a:t>
            </a:fld>
            <a:endParaRPr lang="en-GB"/>
          </a:p>
        </p:txBody>
      </p:sp>
    </p:spTree>
    <p:extLst>
      <p:ext uri="{BB962C8B-B14F-4D97-AF65-F5344CB8AC3E}">
        <p14:creationId xmlns:p14="http://schemas.microsoft.com/office/powerpoint/2010/main" val="648627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4CAA2-1111-A86C-2F75-D1F4556DD0C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A848826-7028-654E-30EE-0E9660D5778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9123961-CD36-E23F-044A-85607DE616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AD63616-117D-A47B-8F0E-EB0554627E26}"/>
              </a:ext>
            </a:extLst>
          </p:cNvPr>
          <p:cNvSpPr>
            <a:spLocks noGrp="1"/>
          </p:cNvSpPr>
          <p:nvPr>
            <p:ph type="dt" sz="half" idx="10"/>
          </p:nvPr>
        </p:nvSpPr>
        <p:spPr/>
        <p:txBody>
          <a:bodyPr/>
          <a:lstStyle/>
          <a:p>
            <a:fld id="{75D4DA8F-A7E4-4E98-95CF-2722883AC432}" type="datetimeFigureOut">
              <a:rPr lang="en-GB" smtClean="0"/>
              <a:t>11/12/2024</a:t>
            </a:fld>
            <a:endParaRPr lang="en-GB"/>
          </a:p>
        </p:txBody>
      </p:sp>
      <p:sp>
        <p:nvSpPr>
          <p:cNvPr id="6" name="Footer Placeholder 5">
            <a:extLst>
              <a:ext uri="{FF2B5EF4-FFF2-40B4-BE49-F238E27FC236}">
                <a16:creationId xmlns:a16="http://schemas.microsoft.com/office/drawing/2014/main" id="{F9F817FF-6374-0EEB-950C-F7DE1958695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4FBBB4B-33C1-3A72-6D43-22404A7D341D}"/>
              </a:ext>
            </a:extLst>
          </p:cNvPr>
          <p:cNvSpPr>
            <a:spLocks noGrp="1"/>
          </p:cNvSpPr>
          <p:nvPr>
            <p:ph type="sldNum" sz="quarter" idx="12"/>
          </p:nvPr>
        </p:nvSpPr>
        <p:spPr/>
        <p:txBody>
          <a:bodyPr/>
          <a:lstStyle/>
          <a:p>
            <a:fld id="{25BC22BF-FD2A-4110-AF97-B23893A21C75}" type="slidenum">
              <a:rPr lang="en-GB" smtClean="0"/>
              <a:t>‹#›</a:t>
            </a:fld>
            <a:endParaRPr lang="en-GB"/>
          </a:p>
        </p:txBody>
      </p:sp>
    </p:spTree>
    <p:extLst>
      <p:ext uri="{BB962C8B-B14F-4D97-AF65-F5344CB8AC3E}">
        <p14:creationId xmlns:p14="http://schemas.microsoft.com/office/powerpoint/2010/main" val="2479679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02153-709E-6B5A-9BE4-D0D2B20DB87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A9009B1-F1DC-A4DE-3298-6D85FF184C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F0900F6-D37A-DBE3-1A23-ED68E80704D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48070E0-6896-AFB4-B195-8A9D409878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767802E-F202-B0EE-913B-F1317DC7F20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1A83050-5EE7-E1A6-48C1-D306A67789AC}"/>
              </a:ext>
            </a:extLst>
          </p:cNvPr>
          <p:cNvSpPr>
            <a:spLocks noGrp="1"/>
          </p:cNvSpPr>
          <p:nvPr>
            <p:ph type="dt" sz="half" idx="10"/>
          </p:nvPr>
        </p:nvSpPr>
        <p:spPr/>
        <p:txBody>
          <a:bodyPr/>
          <a:lstStyle/>
          <a:p>
            <a:fld id="{75D4DA8F-A7E4-4E98-95CF-2722883AC432}" type="datetimeFigureOut">
              <a:rPr lang="en-GB" smtClean="0"/>
              <a:t>11/12/2024</a:t>
            </a:fld>
            <a:endParaRPr lang="en-GB"/>
          </a:p>
        </p:txBody>
      </p:sp>
      <p:sp>
        <p:nvSpPr>
          <p:cNvPr id="8" name="Footer Placeholder 7">
            <a:extLst>
              <a:ext uri="{FF2B5EF4-FFF2-40B4-BE49-F238E27FC236}">
                <a16:creationId xmlns:a16="http://schemas.microsoft.com/office/drawing/2014/main" id="{89A1C004-6FC9-D09A-4A93-F0F90EE096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9513CAD-B0E6-D612-5897-E6729DBC9D43}"/>
              </a:ext>
            </a:extLst>
          </p:cNvPr>
          <p:cNvSpPr>
            <a:spLocks noGrp="1"/>
          </p:cNvSpPr>
          <p:nvPr>
            <p:ph type="sldNum" sz="quarter" idx="12"/>
          </p:nvPr>
        </p:nvSpPr>
        <p:spPr/>
        <p:txBody>
          <a:bodyPr/>
          <a:lstStyle/>
          <a:p>
            <a:fld id="{25BC22BF-FD2A-4110-AF97-B23893A21C75}" type="slidenum">
              <a:rPr lang="en-GB" smtClean="0"/>
              <a:t>‹#›</a:t>
            </a:fld>
            <a:endParaRPr lang="en-GB"/>
          </a:p>
        </p:txBody>
      </p:sp>
    </p:spTree>
    <p:extLst>
      <p:ext uri="{BB962C8B-B14F-4D97-AF65-F5344CB8AC3E}">
        <p14:creationId xmlns:p14="http://schemas.microsoft.com/office/powerpoint/2010/main" val="82326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EF22D-8737-1829-985D-7611EE576DC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4B6F70E-22BB-D373-13E8-514919E62F91}"/>
              </a:ext>
            </a:extLst>
          </p:cNvPr>
          <p:cNvSpPr>
            <a:spLocks noGrp="1"/>
          </p:cNvSpPr>
          <p:nvPr>
            <p:ph type="dt" sz="half" idx="10"/>
          </p:nvPr>
        </p:nvSpPr>
        <p:spPr/>
        <p:txBody>
          <a:bodyPr/>
          <a:lstStyle/>
          <a:p>
            <a:fld id="{75D4DA8F-A7E4-4E98-95CF-2722883AC432}" type="datetimeFigureOut">
              <a:rPr lang="en-GB" smtClean="0"/>
              <a:t>11/12/2024</a:t>
            </a:fld>
            <a:endParaRPr lang="en-GB"/>
          </a:p>
        </p:txBody>
      </p:sp>
      <p:sp>
        <p:nvSpPr>
          <p:cNvPr id="4" name="Footer Placeholder 3">
            <a:extLst>
              <a:ext uri="{FF2B5EF4-FFF2-40B4-BE49-F238E27FC236}">
                <a16:creationId xmlns:a16="http://schemas.microsoft.com/office/drawing/2014/main" id="{3150DD5D-4C18-F621-51E7-A7E46368330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FE7FF4F-4EDB-64AF-B24A-B58F04D157F9}"/>
              </a:ext>
            </a:extLst>
          </p:cNvPr>
          <p:cNvSpPr>
            <a:spLocks noGrp="1"/>
          </p:cNvSpPr>
          <p:nvPr>
            <p:ph type="sldNum" sz="quarter" idx="12"/>
          </p:nvPr>
        </p:nvSpPr>
        <p:spPr/>
        <p:txBody>
          <a:bodyPr/>
          <a:lstStyle/>
          <a:p>
            <a:fld id="{25BC22BF-FD2A-4110-AF97-B23893A21C75}" type="slidenum">
              <a:rPr lang="en-GB" smtClean="0"/>
              <a:t>‹#›</a:t>
            </a:fld>
            <a:endParaRPr lang="en-GB"/>
          </a:p>
        </p:txBody>
      </p:sp>
    </p:spTree>
    <p:extLst>
      <p:ext uri="{BB962C8B-B14F-4D97-AF65-F5344CB8AC3E}">
        <p14:creationId xmlns:p14="http://schemas.microsoft.com/office/powerpoint/2010/main" val="567134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B38F2E-B535-999D-712B-EF77241065BE}"/>
              </a:ext>
            </a:extLst>
          </p:cNvPr>
          <p:cNvSpPr>
            <a:spLocks noGrp="1"/>
          </p:cNvSpPr>
          <p:nvPr>
            <p:ph type="dt" sz="half" idx="10"/>
          </p:nvPr>
        </p:nvSpPr>
        <p:spPr/>
        <p:txBody>
          <a:bodyPr/>
          <a:lstStyle/>
          <a:p>
            <a:fld id="{75D4DA8F-A7E4-4E98-95CF-2722883AC432}" type="datetimeFigureOut">
              <a:rPr lang="en-GB" smtClean="0"/>
              <a:t>11/12/2024</a:t>
            </a:fld>
            <a:endParaRPr lang="en-GB"/>
          </a:p>
        </p:txBody>
      </p:sp>
      <p:sp>
        <p:nvSpPr>
          <p:cNvPr id="3" name="Footer Placeholder 2">
            <a:extLst>
              <a:ext uri="{FF2B5EF4-FFF2-40B4-BE49-F238E27FC236}">
                <a16:creationId xmlns:a16="http://schemas.microsoft.com/office/drawing/2014/main" id="{2F142228-8A8B-3EDF-D576-3FD3933CDEB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D3BF55-93D3-6FC7-06A9-10E9B4F457B6}"/>
              </a:ext>
            </a:extLst>
          </p:cNvPr>
          <p:cNvSpPr>
            <a:spLocks noGrp="1"/>
          </p:cNvSpPr>
          <p:nvPr>
            <p:ph type="sldNum" sz="quarter" idx="12"/>
          </p:nvPr>
        </p:nvSpPr>
        <p:spPr/>
        <p:txBody>
          <a:bodyPr/>
          <a:lstStyle/>
          <a:p>
            <a:fld id="{25BC22BF-FD2A-4110-AF97-B23893A21C75}" type="slidenum">
              <a:rPr lang="en-GB" smtClean="0"/>
              <a:t>‹#›</a:t>
            </a:fld>
            <a:endParaRPr lang="en-GB"/>
          </a:p>
        </p:txBody>
      </p:sp>
    </p:spTree>
    <p:extLst>
      <p:ext uri="{BB962C8B-B14F-4D97-AF65-F5344CB8AC3E}">
        <p14:creationId xmlns:p14="http://schemas.microsoft.com/office/powerpoint/2010/main" val="1341819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19FBC-B5F0-99BB-4048-9E2734A3BC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532EB50-EEC9-08BE-B28E-705603BCE3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4F986A3-40BF-6CA8-D49A-2591A983E4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76508F0-9BDD-9E91-DE43-812FBD67F08D}"/>
              </a:ext>
            </a:extLst>
          </p:cNvPr>
          <p:cNvSpPr>
            <a:spLocks noGrp="1"/>
          </p:cNvSpPr>
          <p:nvPr>
            <p:ph type="dt" sz="half" idx="10"/>
          </p:nvPr>
        </p:nvSpPr>
        <p:spPr/>
        <p:txBody>
          <a:bodyPr/>
          <a:lstStyle/>
          <a:p>
            <a:fld id="{75D4DA8F-A7E4-4E98-95CF-2722883AC432}" type="datetimeFigureOut">
              <a:rPr lang="en-GB" smtClean="0"/>
              <a:t>11/12/2024</a:t>
            </a:fld>
            <a:endParaRPr lang="en-GB"/>
          </a:p>
        </p:txBody>
      </p:sp>
      <p:sp>
        <p:nvSpPr>
          <p:cNvPr id="6" name="Footer Placeholder 5">
            <a:extLst>
              <a:ext uri="{FF2B5EF4-FFF2-40B4-BE49-F238E27FC236}">
                <a16:creationId xmlns:a16="http://schemas.microsoft.com/office/drawing/2014/main" id="{4471A3FA-9B67-2893-616F-10DF108F0F6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F9B3BA-5020-A05F-8714-37D8D5E4CDE3}"/>
              </a:ext>
            </a:extLst>
          </p:cNvPr>
          <p:cNvSpPr>
            <a:spLocks noGrp="1"/>
          </p:cNvSpPr>
          <p:nvPr>
            <p:ph type="sldNum" sz="quarter" idx="12"/>
          </p:nvPr>
        </p:nvSpPr>
        <p:spPr/>
        <p:txBody>
          <a:bodyPr/>
          <a:lstStyle/>
          <a:p>
            <a:fld id="{25BC22BF-FD2A-4110-AF97-B23893A21C75}" type="slidenum">
              <a:rPr lang="en-GB" smtClean="0"/>
              <a:t>‹#›</a:t>
            </a:fld>
            <a:endParaRPr lang="en-GB"/>
          </a:p>
        </p:txBody>
      </p:sp>
    </p:spTree>
    <p:extLst>
      <p:ext uri="{BB962C8B-B14F-4D97-AF65-F5344CB8AC3E}">
        <p14:creationId xmlns:p14="http://schemas.microsoft.com/office/powerpoint/2010/main" val="3211347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B077A-443B-7DFF-6D70-74FCF1FF61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F8858F-54BE-6306-9119-6D0BB18A00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0CD6AA1-F98A-9BA8-50ED-8D7D7E9E4A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F45CC8-9EA6-54F7-5FB7-B1EA5FADEEF7}"/>
              </a:ext>
            </a:extLst>
          </p:cNvPr>
          <p:cNvSpPr>
            <a:spLocks noGrp="1"/>
          </p:cNvSpPr>
          <p:nvPr>
            <p:ph type="dt" sz="half" idx="10"/>
          </p:nvPr>
        </p:nvSpPr>
        <p:spPr/>
        <p:txBody>
          <a:bodyPr/>
          <a:lstStyle/>
          <a:p>
            <a:fld id="{75D4DA8F-A7E4-4E98-95CF-2722883AC432}" type="datetimeFigureOut">
              <a:rPr lang="en-GB" smtClean="0"/>
              <a:t>11/12/2024</a:t>
            </a:fld>
            <a:endParaRPr lang="en-GB"/>
          </a:p>
        </p:txBody>
      </p:sp>
      <p:sp>
        <p:nvSpPr>
          <p:cNvPr id="6" name="Footer Placeholder 5">
            <a:extLst>
              <a:ext uri="{FF2B5EF4-FFF2-40B4-BE49-F238E27FC236}">
                <a16:creationId xmlns:a16="http://schemas.microsoft.com/office/drawing/2014/main" id="{B6F44BF5-4469-988F-1D94-0C0D25DEF9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06CEE41-61D8-729F-4909-C5CEAC8D6C03}"/>
              </a:ext>
            </a:extLst>
          </p:cNvPr>
          <p:cNvSpPr>
            <a:spLocks noGrp="1"/>
          </p:cNvSpPr>
          <p:nvPr>
            <p:ph type="sldNum" sz="quarter" idx="12"/>
          </p:nvPr>
        </p:nvSpPr>
        <p:spPr/>
        <p:txBody>
          <a:bodyPr/>
          <a:lstStyle/>
          <a:p>
            <a:fld id="{25BC22BF-FD2A-4110-AF97-B23893A21C75}" type="slidenum">
              <a:rPr lang="en-GB" smtClean="0"/>
              <a:t>‹#›</a:t>
            </a:fld>
            <a:endParaRPr lang="en-GB"/>
          </a:p>
        </p:txBody>
      </p:sp>
    </p:spTree>
    <p:extLst>
      <p:ext uri="{BB962C8B-B14F-4D97-AF65-F5344CB8AC3E}">
        <p14:creationId xmlns:p14="http://schemas.microsoft.com/office/powerpoint/2010/main" val="531805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A0C954-EBDF-0539-2882-FB038B52FF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78BC66-DD59-CC89-4E23-121B13E4C4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824A4C-C09E-F412-BFB2-7AB9F4B5B3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D4DA8F-A7E4-4E98-95CF-2722883AC432}" type="datetimeFigureOut">
              <a:rPr lang="en-GB" smtClean="0"/>
              <a:t>11/12/2024</a:t>
            </a:fld>
            <a:endParaRPr lang="en-GB"/>
          </a:p>
        </p:txBody>
      </p:sp>
      <p:sp>
        <p:nvSpPr>
          <p:cNvPr id="5" name="Footer Placeholder 4">
            <a:extLst>
              <a:ext uri="{FF2B5EF4-FFF2-40B4-BE49-F238E27FC236}">
                <a16:creationId xmlns:a16="http://schemas.microsoft.com/office/drawing/2014/main" id="{04353D55-8F8E-E3B2-6FBF-3A110637C7E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F7552D0-7C73-29B3-D9EA-498FA13095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BC22BF-FD2A-4110-AF97-B23893A21C75}" type="slidenum">
              <a:rPr lang="en-GB" smtClean="0"/>
              <a:t>‹#›</a:t>
            </a:fld>
            <a:endParaRPr lang="en-GB"/>
          </a:p>
        </p:txBody>
      </p:sp>
    </p:spTree>
    <p:extLst>
      <p:ext uri="{BB962C8B-B14F-4D97-AF65-F5344CB8AC3E}">
        <p14:creationId xmlns:p14="http://schemas.microsoft.com/office/powerpoint/2010/main" val="1689860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4.emf"/><Relationship Id="rId4" Type="http://schemas.openxmlformats.org/officeDocument/2006/relationships/image" Target="../media/image3.emf"/></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3.xml"/><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Layout" Target="../slideLayouts/slideLayout13.xml"/><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microsoft.com/office/2018/10/relationships/comments" Target="../comments/modernComment_107_F52423ED.xm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3.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3.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microsoft.com/office/2018/10/relationships/comments" Target="../comments/modernComment_10A_82082D23.xml"/><Relationship Id="rId1" Type="http://schemas.openxmlformats.org/officeDocument/2006/relationships/slideLayout" Target="../slideLayouts/slideLayout13.xml"/><Relationship Id="rId5" Type="http://schemas.openxmlformats.org/officeDocument/2006/relationships/image" Target="../media/image4.emf"/><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4.emf"/><Relationship Id="rId4" Type="http://schemas.openxmlformats.org/officeDocument/2006/relationships/image" Target="../media/image3.emf"/></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4.emf"/><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3.x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423B-D477-4D0C-B270-AF8A5379CCEB}"/>
              </a:ext>
            </a:extLst>
          </p:cNvPr>
          <p:cNvSpPr>
            <a:spLocks noGrp="1"/>
          </p:cNvSpPr>
          <p:nvPr>
            <p:ph type="title"/>
          </p:nvPr>
        </p:nvSpPr>
        <p:spPr/>
        <p:txBody>
          <a:bodyPr/>
          <a:lstStyle/>
          <a:p>
            <a:r>
              <a:rPr lang="en-GB"/>
              <a:t>GC0139 </a:t>
            </a:r>
          </a:p>
        </p:txBody>
      </p:sp>
      <p:sp>
        <p:nvSpPr>
          <p:cNvPr id="3" name="Slide Number Placeholder 2">
            <a:extLst>
              <a:ext uri="{FF2B5EF4-FFF2-40B4-BE49-F238E27FC236}">
                <a16:creationId xmlns:a16="http://schemas.microsoft.com/office/drawing/2014/main" id="{1BFE978F-1D38-4449-875F-53162605820B}"/>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srgbClr val="00245D"/>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E70DA764-AFB9-404B-B752-BE945F7692C2}"/>
              </a:ext>
            </a:extLst>
          </p:cNvPr>
          <p:cNvSpPr>
            <a:spLocks noGrp="1"/>
          </p:cNvSpPr>
          <p:nvPr>
            <p:ph type="body" sz="quarter" idx="13"/>
          </p:nvPr>
        </p:nvSpPr>
        <p:spPr/>
        <p:txBody>
          <a:bodyPr/>
          <a:lstStyle/>
          <a:p>
            <a:r>
              <a:rPr lang="en-GB"/>
              <a:t>Data Exchange Options</a:t>
            </a:r>
          </a:p>
        </p:txBody>
      </p:sp>
    </p:spTree>
    <p:extLst>
      <p:ext uri="{BB962C8B-B14F-4D97-AF65-F5344CB8AC3E}">
        <p14:creationId xmlns:p14="http://schemas.microsoft.com/office/powerpoint/2010/main" val="1521950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555EA-3505-4E31-A14A-4F55B54E90C4}"/>
              </a:ext>
            </a:extLst>
          </p:cNvPr>
          <p:cNvSpPr>
            <a:spLocks noGrp="1"/>
          </p:cNvSpPr>
          <p:nvPr>
            <p:ph type="title"/>
          </p:nvPr>
        </p:nvSpPr>
        <p:spPr>
          <a:xfrm>
            <a:off x="442912" y="136525"/>
            <a:ext cx="10515600" cy="1325563"/>
          </a:xfrm>
        </p:spPr>
        <p:txBody>
          <a:bodyPr>
            <a:normAutofit/>
          </a:bodyPr>
          <a:lstStyle/>
          <a:p>
            <a:r>
              <a:rPr lang="en-GB" sz="3000"/>
              <a:t>Option 3</a:t>
            </a:r>
          </a:p>
        </p:txBody>
      </p:sp>
      <p:sp>
        <p:nvSpPr>
          <p:cNvPr id="3" name="Slide Number Placeholder 2">
            <a:extLst>
              <a:ext uri="{FF2B5EF4-FFF2-40B4-BE49-F238E27FC236}">
                <a16:creationId xmlns:a16="http://schemas.microsoft.com/office/drawing/2014/main" id="{716991BD-8CFF-44EE-BA5E-B52DD2F27F3F}"/>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843A9180-6D42-4C63-B548-A4065EFD5CC0}"/>
              </a:ext>
            </a:extLst>
          </p:cNvPr>
          <p:cNvSpPr>
            <a:spLocks noGrp="1"/>
          </p:cNvSpPr>
          <p:nvPr>
            <p:ph type="body" sz="quarter" idx="13"/>
          </p:nvPr>
        </p:nvSpPr>
        <p:spPr/>
        <p:txBody>
          <a:bodyPr/>
          <a:lstStyle/>
          <a:p>
            <a:pPr marL="0" indent="0">
              <a:buNone/>
            </a:pPr>
            <a:r>
              <a:rPr lang="en-GB" sz="1600"/>
              <a:t>Option 3 – the use of Steady State Hypothesis (SSH) files which may be used reduce the need to either </a:t>
            </a:r>
            <a:r>
              <a:rPr lang="en-GB" sz="1600" err="1"/>
              <a:t>i</a:t>
            </a:r>
            <a:r>
              <a:rPr lang="en-GB" sz="1600"/>
              <a:t>) present different demand scenario data in excel spreadsheets (Option 1) or ii) reduce the number of CIM files that need to be exchanged (Option 2)</a:t>
            </a:r>
          </a:p>
          <a:p>
            <a:pPr marL="0" indent="0">
              <a:buNone/>
            </a:pPr>
            <a:r>
              <a:rPr lang="en-GB" sz="1600"/>
              <a:t>Steady State Hypothesis (SSH) file many be used to help reduce the volume of CIM files that would need to be compiled in Option 2 (assuming that its viable). This would be similar to Option 1 or 4, but the data tables would be captured within the CIM model package via a SSH file.  </a:t>
            </a:r>
          </a:p>
          <a:p>
            <a:pPr marL="0" indent="0">
              <a:buNone/>
            </a:pPr>
            <a:r>
              <a:rPr lang="en-GB" sz="1600"/>
              <a:t>This should make compiling and using the information in the data tables easier.</a:t>
            </a:r>
          </a:p>
          <a:p>
            <a:pPr marL="0" indent="0">
              <a:buNone/>
            </a:pPr>
            <a:r>
              <a:rPr lang="en-GB" sz="1600"/>
              <a:t>A SSH file approach could be used as an alternative to providing ‘paper based’ Schedule 11 files – but there would be up to 10 SSH files to replace each of the Schedule 11 table – one for each forecast year.  </a:t>
            </a:r>
          </a:p>
          <a:p>
            <a:pPr marL="0" indent="0">
              <a:buNone/>
            </a:pPr>
            <a:r>
              <a:rPr lang="en-GB" sz="1600"/>
              <a:t>We probably need to decide whether this approach to providing forecast data would be an option for DNOs or a mandated requirement in the code.  This might be appropriate once DNOs and Users are comfortable and experienced using CIM data exchanges if its possible to automate the process.</a:t>
            </a:r>
          </a:p>
          <a:p>
            <a:pPr marL="0" indent="0">
              <a:buNone/>
            </a:pPr>
            <a:endParaRPr lang="en-GB" sz="1600"/>
          </a:p>
          <a:p>
            <a:pPr marL="0" indent="0">
              <a:buNone/>
            </a:pPr>
            <a:endParaRPr lang="en-GB"/>
          </a:p>
          <a:p>
            <a:pPr marL="0" indent="0">
              <a:buNone/>
            </a:pPr>
            <a:endParaRPr lang="en-GB"/>
          </a:p>
        </p:txBody>
      </p:sp>
    </p:spTree>
    <p:extLst>
      <p:ext uri="{BB962C8B-B14F-4D97-AF65-F5344CB8AC3E}">
        <p14:creationId xmlns:p14="http://schemas.microsoft.com/office/powerpoint/2010/main" val="222428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1A481-9EF4-47C6-B6F9-65090ABA603B}"/>
              </a:ext>
            </a:extLst>
          </p:cNvPr>
          <p:cNvSpPr>
            <a:spLocks noGrp="1"/>
          </p:cNvSpPr>
          <p:nvPr>
            <p:ph type="title"/>
          </p:nvPr>
        </p:nvSpPr>
        <p:spPr>
          <a:xfrm>
            <a:off x="242273" y="88127"/>
            <a:ext cx="10515600" cy="1325563"/>
          </a:xfrm>
        </p:spPr>
        <p:txBody>
          <a:bodyPr>
            <a:normAutofit/>
          </a:bodyPr>
          <a:lstStyle/>
          <a:p>
            <a:r>
              <a:rPr lang="en-GB" sz="3000"/>
              <a:t>Option 4 – Minimum number of CIM files  Augmented with BSP Schedules</a:t>
            </a:r>
          </a:p>
        </p:txBody>
      </p:sp>
      <p:sp>
        <p:nvSpPr>
          <p:cNvPr id="3" name="Slide Number Placeholder 2">
            <a:extLst>
              <a:ext uri="{FF2B5EF4-FFF2-40B4-BE49-F238E27FC236}">
                <a16:creationId xmlns:a16="http://schemas.microsoft.com/office/drawing/2014/main" id="{286BC093-5EE8-498E-B4F0-BABD79E7658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4F201670-A3BE-45E0-9E3E-67E3B986A18F}"/>
              </a:ext>
            </a:extLst>
          </p:cNvPr>
          <p:cNvSpPr txBox="1"/>
          <p:nvPr/>
        </p:nvSpPr>
        <p:spPr>
          <a:xfrm>
            <a:off x="191344" y="1124744"/>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28 GB NETS Peak Submission</a:t>
            </a:r>
          </a:p>
        </p:txBody>
      </p:sp>
      <p:pic>
        <p:nvPicPr>
          <p:cNvPr id="6" name="Picture 5">
            <a:extLst>
              <a:ext uri="{FF2B5EF4-FFF2-40B4-BE49-F238E27FC236}">
                <a16:creationId xmlns:a16="http://schemas.microsoft.com/office/drawing/2014/main" id="{DDF4088A-90D4-4B51-88D1-A1FBF4479F55}"/>
              </a:ext>
            </a:extLst>
          </p:cNvPr>
          <p:cNvPicPr>
            <a:picLocks noChangeAspect="1"/>
          </p:cNvPicPr>
          <p:nvPr/>
        </p:nvPicPr>
        <p:blipFill>
          <a:blip r:embed="rId3"/>
          <a:stretch>
            <a:fillRect/>
          </a:stretch>
        </p:blipFill>
        <p:spPr>
          <a:xfrm>
            <a:off x="442913" y="1916832"/>
            <a:ext cx="851681" cy="841933"/>
          </a:xfrm>
          <a:prstGeom prst="rect">
            <a:avLst/>
          </a:prstGeom>
        </p:spPr>
      </p:pic>
      <p:sp>
        <p:nvSpPr>
          <p:cNvPr id="7" name="TextBox 6">
            <a:extLst>
              <a:ext uri="{FF2B5EF4-FFF2-40B4-BE49-F238E27FC236}">
                <a16:creationId xmlns:a16="http://schemas.microsoft.com/office/drawing/2014/main" id="{CCC5D38C-2CB2-4270-8090-C3161F6B3F82}"/>
              </a:ext>
            </a:extLst>
          </p:cNvPr>
          <p:cNvSpPr txBox="1"/>
          <p:nvPr/>
        </p:nvSpPr>
        <p:spPr>
          <a:xfrm>
            <a:off x="1432776" y="1752906"/>
            <a:ext cx="2345576" cy="132300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1 CIM file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highlight>
                  <a:srgbClr val="00FF00"/>
                </a:highlight>
                <a:uLnTx/>
                <a:uFillTx/>
                <a:latin typeface="Calibri" panose="020F0502020204030204"/>
                <a:ea typeface="+mn-ea"/>
                <a:cs typeface="+mn-cs"/>
              </a:rPr>
              <a:t>BSP</a:t>
            </a: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 Outturn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Representation</a:t>
            </a:r>
          </a:p>
        </p:txBody>
      </p:sp>
      <p:pic>
        <p:nvPicPr>
          <p:cNvPr id="8" name="Picture 7">
            <a:extLst>
              <a:ext uri="{FF2B5EF4-FFF2-40B4-BE49-F238E27FC236}">
                <a16:creationId xmlns:a16="http://schemas.microsoft.com/office/drawing/2014/main" id="{330157CF-E024-4CD3-B3E0-818ED73B8898}"/>
              </a:ext>
            </a:extLst>
          </p:cNvPr>
          <p:cNvPicPr>
            <a:picLocks noChangeAspect="1"/>
          </p:cNvPicPr>
          <p:nvPr/>
        </p:nvPicPr>
        <p:blipFill>
          <a:blip r:embed="rId4"/>
          <a:stretch>
            <a:fillRect/>
          </a:stretch>
        </p:blipFill>
        <p:spPr>
          <a:xfrm>
            <a:off x="3863752" y="1891661"/>
            <a:ext cx="1636321" cy="1323010"/>
          </a:xfrm>
          <a:prstGeom prst="rect">
            <a:avLst/>
          </a:prstGeom>
        </p:spPr>
      </p:pic>
      <p:sp>
        <p:nvSpPr>
          <p:cNvPr id="9" name="TextBox 8">
            <a:extLst>
              <a:ext uri="{FF2B5EF4-FFF2-40B4-BE49-F238E27FC236}">
                <a16:creationId xmlns:a16="http://schemas.microsoft.com/office/drawing/2014/main" id="{4506BFB9-71FC-4361-8E37-F793296CC12B}"/>
              </a:ext>
            </a:extLst>
          </p:cNvPr>
          <p:cNvSpPr txBox="1"/>
          <p:nvPr/>
        </p:nvSpPr>
        <p:spPr>
          <a:xfrm>
            <a:off x="5660797" y="1783051"/>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20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Detailing </a:t>
            </a:r>
            <a:r>
              <a:rPr kumimoji="0" lang="en-GB" sz="1800" b="0" i="0" u="none" strike="noStrike" kern="1200" cap="none" spc="0" normalizeH="0" baseline="0" noProof="0">
                <a:ln>
                  <a:noFill/>
                </a:ln>
                <a:solidFill>
                  <a:srgbClr val="00245D"/>
                </a:solidFill>
                <a:effectLst/>
                <a:highlight>
                  <a:srgbClr val="00FF00"/>
                </a:highlight>
                <a:uLnTx/>
                <a:uFillTx/>
                <a:latin typeface="Calibri" panose="020F0502020204030204"/>
                <a:ea typeface="+mn-ea"/>
                <a:cs typeface="+mn-cs"/>
              </a:rPr>
              <a:t>GSP</a:t>
            </a: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 Outturn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(at NETs Peak)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and 8 year forecast</a:t>
            </a:r>
          </a:p>
        </p:txBody>
      </p:sp>
      <p:sp>
        <p:nvSpPr>
          <p:cNvPr id="10" name="TextBox 9">
            <a:extLst>
              <a:ext uri="{FF2B5EF4-FFF2-40B4-BE49-F238E27FC236}">
                <a16:creationId xmlns:a16="http://schemas.microsoft.com/office/drawing/2014/main" id="{6A26409E-1A44-4529-B6A5-FD3F455EE997}"/>
              </a:ext>
            </a:extLst>
          </p:cNvPr>
          <p:cNvSpPr txBox="1"/>
          <p:nvPr/>
        </p:nvSpPr>
        <p:spPr>
          <a:xfrm>
            <a:off x="335360" y="3332319"/>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28 GSP Peak Submission</a:t>
            </a:r>
          </a:p>
        </p:txBody>
      </p:sp>
      <p:pic>
        <p:nvPicPr>
          <p:cNvPr id="11" name="Picture 10">
            <a:extLst>
              <a:ext uri="{FF2B5EF4-FFF2-40B4-BE49-F238E27FC236}">
                <a16:creationId xmlns:a16="http://schemas.microsoft.com/office/drawing/2014/main" id="{1827769B-40D3-435E-9ECA-46985FF338D5}"/>
              </a:ext>
            </a:extLst>
          </p:cNvPr>
          <p:cNvPicPr>
            <a:picLocks noChangeAspect="1"/>
          </p:cNvPicPr>
          <p:nvPr/>
        </p:nvPicPr>
        <p:blipFill>
          <a:blip r:embed="rId3"/>
          <a:stretch>
            <a:fillRect/>
          </a:stretch>
        </p:blipFill>
        <p:spPr>
          <a:xfrm>
            <a:off x="586929" y="4124407"/>
            <a:ext cx="851681" cy="841933"/>
          </a:xfrm>
          <a:prstGeom prst="rect">
            <a:avLst/>
          </a:prstGeom>
        </p:spPr>
      </p:pic>
      <p:sp>
        <p:nvSpPr>
          <p:cNvPr id="12" name="TextBox 11">
            <a:extLst>
              <a:ext uri="{FF2B5EF4-FFF2-40B4-BE49-F238E27FC236}">
                <a16:creationId xmlns:a16="http://schemas.microsoft.com/office/drawing/2014/main" id="{79DE49C1-7FD9-4210-8A2B-C38F34F63ACA}"/>
              </a:ext>
            </a:extLst>
          </p:cNvPr>
          <p:cNvSpPr txBox="1"/>
          <p:nvPr/>
        </p:nvSpPr>
        <p:spPr>
          <a:xfrm>
            <a:off x="1775520" y="4099236"/>
            <a:ext cx="1636320" cy="914400"/>
          </a:xfrm>
          <a:prstGeom prst="rect">
            <a:avLst/>
          </a:prstGeom>
          <a:noFill/>
        </p:spPr>
        <p:txBody>
          <a:bodyPr wrap="none" tIns="90000" bIns="90000"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CIM format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p:txBody>
      </p:sp>
      <p:pic>
        <p:nvPicPr>
          <p:cNvPr id="13" name="Picture 12">
            <a:extLst>
              <a:ext uri="{FF2B5EF4-FFF2-40B4-BE49-F238E27FC236}">
                <a16:creationId xmlns:a16="http://schemas.microsoft.com/office/drawing/2014/main" id="{50D0A0C9-A0DB-485C-BB8D-644F57BFE021}"/>
              </a:ext>
            </a:extLst>
          </p:cNvPr>
          <p:cNvPicPr>
            <a:picLocks noChangeAspect="1"/>
          </p:cNvPicPr>
          <p:nvPr/>
        </p:nvPicPr>
        <p:blipFill>
          <a:blip r:embed="rId4"/>
          <a:stretch>
            <a:fillRect/>
          </a:stretch>
        </p:blipFill>
        <p:spPr>
          <a:xfrm>
            <a:off x="4007768" y="4099236"/>
            <a:ext cx="1636321" cy="1323010"/>
          </a:xfrm>
          <a:prstGeom prst="rect">
            <a:avLst/>
          </a:prstGeom>
        </p:spPr>
      </p:pic>
      <p:sp>
        <p:nvSpPr>
          <p:cNvPr id="14" name="TextBox 13">
            <a:extLst>
              <a:ext uri="{FF2B5EF4-FFF2-40B4-BE49-F238E27FC236}">
                <a16:creationId xmlns:a16="http://schemas.microsoft.com/office/drawing/2014/main" id="{242C1FC9-B09B-4947-8F88-063BBFE8FBD5}"/>
              </a:ext>
            </a:extLst>
          </p:cNvPr>
          <p:cNvSpPr txBox="1"/>
          <p:nvPr/>
        </p:nvSpPr>
        <p:spPr>
          <a:xfrm>
            <a:off x="5660797" y="3844476"/>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20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Detailing GSP Peak Outturn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and 8 year forecast</a:t>
            </a:r>
          </a:p>
        </p:txBody>
      </p:sp>
      <p:pic>
        <p:nvPicPr>
          <p:cNvPr id="15" name="Picture 14">
            <a:extLst>
              <a:ext uri="{FF2B5EF4-FFF2-40B4-BE49-F238E27FC236}">
                <a16:creationId xmlns:a16="http://schemas.microsoft.com/office/drawing/2014/main" id="{A368B49E-9F7C-48D8-97CE-7CF36C804EE7}"/>
              </a:ext>
            </a:extLst>
          </p:cNvPr>
          <p:cNvPicPr>
            <a:picLocks noChangeAspect="1"/>
          </p:cNvPicPr>
          <p:nvPr/>
        </p:nvPicPr>
        <p:blipFill>
          <a:blip r:embed="rId5"/>
          <a:stretch>
            <a:fillRect/>
          </a:stretch>
        </p:blipFill>
        <p:spPr>
          <a:xfrm>
            <a:off x="355922" y="3844476"/>
            <a:ext cx="1338356" cy="1332100"/>
          </a:xfrm>
          <a:prstGeom prst="rect">
            <a:avLst/>
          </a:prstGeom>
        </p:spPr>
      </p:pic>
      <p:sp>
        <p:nvSpPr>
          <p:cNvPr id="16" name="Rectangle 15">
            <a:extLst>
              <a:ext uri="{FF2B5EF4-FFF2-40B4-BE49-F238E27FC236}">
                <a16:creationId xmlns:a16="http://schemas.microsoft.com/office/drawing/2014/main" id="{6FF5E7C8-3FE5-4815-9877-57DFCF4D51FC}"/>
              </a:ext>
            </a:extLst>
          </p:cNvPr>
          <p:cNvSpPr/>
          <p:nvPr/>
        </p:nvSpPr>
        <p:spPr>
          <a:xfrm>
            <a:off x="8475005" y="2970331"/>
            <a:ext cx="3303318" cy="1721240"/>
          </a:xfrm>
          <a:prstGeom prst="rect">
            <a:avLst/>
          </a:prstGeom>
          <a:ln w="28575">
            <a:solidFill>
              <a:schemeClr val="tx1"/>
            </a:solidFill>
          </a:ln>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Week 28 (Summary)</a:t>
            </a:r>
            <a:endParaRPr kumimoji="0" lang="en-GB" sz="1800" b="0"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1 CIM Model </a:t>
            </a:r>
            <a:endParaRPr kumimoji="0" lang="en-GB" sz="1800" b="0"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40 data tables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mn-ea"/>
                <a:cs typeface="Times New Roman" panose="02020603050405020304" pitchFamily="18" charset="0"/>
              </a:rPr>
              <a:t>Note:  ditto option 1 via SSH etc</a:t>
            </a:r>
            <a:endPar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505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F2D15-016C-47ED-9E3E-A5639F4A7CCE}"/>
              </a:ext>
            </a:extLst>
          </p:cNvPr>
          <p:cNvSpPr>
            <a:spLocks noGrp="1"/>
          </p:cNvSpPr>
          <p:nvPr>
            <p:ph type="title"/>
          </p:nvPr>
        </p:nvSpPr>
        <p:spPr>
          <a:xfrm>
            <a:off x="191344" y="19680"/>
            <a:ext cx="10515600" cy="1325563"/>
          </a:xfrm>
        </p:spPr>
        <p:txBody>
          <a:bodyPr>
            <a:normAutofit/>
          </a:bodyPr>
          <a:lstStyle/>
          <a:p>
            <a:r>
              <a:rPr lang="en-GB" sz="3000"/>
              <a:t>Option 4 - Continued</a:t>
            </a:r>
          </a:p>
        </p:txBody>
      </p:sp>
      <p:sp>
        <p:nvSpPr>
          <p:cNvPr id="3" name="Slide Number Placeholder 2">
            <a:extLst>
              <a:ext uri="{FF2B5EF4-FFF2-40B4-BE49-F238E27FC236}">
                <a16:creationId xmlns:a16="http://schemas.microsoft.com/office/drawing/2014/main" id="{85E5CFBC-EF88-4257-A525-1CAFEEB6DB9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2D27D648-B8E1-4E8C-91B3-E77822932D14}"/>
              </a:ext>
            </a:extLst>
          </p:cNvPr>
          <p:cNvSpPr txBox="1"/>
          <p:nvPr/>
        </p:nvSpPr>
        <p:spPr>
          <a:xfrm>
            <a:off x="191344" y="1124744"/>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 GB NETS Minimum Submission</a:t>
            </a:r>
          </a:p>
        </p:txBody>
      </p:sp>
      <p:pic>
        <p:nvPicPr>
          <p:cNvPr id="6" name="Picture 5">
            <a:extLst>
              <a:ext uri="{FF2B5EF4-FFF2-40B4-BE49-F238E27FC236}">
                <a16:creationId xmlns:a16="http://schemas.microsoft.com/office/drawing/2014/main" id="{D861CF4C-898A-4D0E-B11C-F4496D16B2F9}"/>
              </a:ext>
            </a:extLst>
          </p:cNvPr>
          <p:cNvPicPr>
            <a:picLocks noChangeAspect="1"/>
          </p:cNvPicPr>
          <p:nvPr/>
        </p:nvPicPr>
        <p:blipFill>
          <a:blip r:embed="rId2"/>
          <a:stretch>
            <a:fillRect/>
          </a:stretch>
        </p:blipFill>
        <p:spPr>
          <a:xfrm>
            <a:off x="442913" y="1916832"/>
            <a:ext cx="851681" cy="841933"/>
          </a:xfrm>
          <a:prstGeom prst="rect">
            <a:avLst/>
          </a:prstGeom>
        </p:spPr>
      </p:pic>
      <p:sp>
        <p:nvSpPr>
          <p:cNvPr id="7" name="TextBox 6">
            <a:extLst>
              <a:ext uri="{FF2B5EF4-FFF2-40B4-BE49-F238E27FC236}">
                <a16:creationId xmlns:a16="http://schemas.microsoft.com/office/drawing/2014/main" id="{33347CD4-5023-475D-A5B1-E5515D2B376B}"/>
              </a:ext>
            </a:extLst>
          </p:cNvPr>
          <p:cNvSpPr txBox="1"/>
          <p:nvPr/>
        </p:nvSpPr>
        <p:spPr>
          <a:xfrm>
            <a:off x="1432776" y="1752906"/>
            <a:ext cx="2345576" cy="132300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1 CIM format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highlight>
                  <a:srgbClr val="00FF00"/>
                </a:highlight>
                <a:uLnTx/>
                <a:uFillTx/>
                <a:latin typeface="Calibri" panose="020F0502020204030204"/>
                <a:ea typeface="+mn-ea"/>
                <a:cs typeface="+mn-cs"/>
              </a:rPr>
              <a:t>BSP</a:t>
            </a: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 Outturn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Representation</a:t>
            </a:r>
          </a:p>
        </p:txBody>
      </p:sp>
      <p:pic>
        <p:nvPicPr>
          <p:cNvPr id="8" name="Picture 7">
            <a:extLst>
              <a:ext uri="{FF2B5EF4-FFF2-40B4-BE49-F238E27FC236}">
                <a16:creationId xmlns:a16="http://schemas.microsoft.com/office/drawing/2014/main" id="{1125B30D-3DBD-4155-86A7-A1CFB948B253}"/>
              </a:ext>
            </a:extLst>
          </p:cNvPr>
          <p:cNvPicPr>
            <a:picLocks noChangeAspect="1"/>
          </p:cNvPicPr>
          <p:nvPr/>
        </p:nvPicPr>
        <p:blipFill>
          <a:blip r:embed="rId3"/>
          <a:stretch>
            <a:fillRect/>
          </a:stretch>
        </p:blipFill>
        <p:spPr>
          <a:xfrm>
            <a:off x="3863752" y="1891661"/>
            <a:ext cx="1636321" cy="1323010"/>
          </a:xfrm>
          <a:prstGeom prst="rect">
            <a:avLst/>
          </a:prstGeom>
        </p:spPr>
      </p:pic>
      <p:sp>
        <p:nvSpPr>
          <p:cNvPr id="9" name="TextBox 8">
            <a:extLst>
              <a:ext uri="{FF2B5EF4-FFF2-40B4-BE49-F238E27FC236}">
                <a16:creationId xmlns:a16="http://schemas.microsoft.com/office/drawing/2014/main" id="{C5FDEFB7-0F76-4ABB-BE37-63090510F61E}"/>
              </a:ext>
            </a:extLst>
          </p:cNvPr>
          <p:cNvSpPr txBox="1"/>
          <p:nvPr/>
        </p:nvSpPr>
        <p:spPr>
          <a:xfrm>
            <a:off x="5660797" y="1783051"/>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20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Detailing</a:t>
            </a:r>
            <a:r>
              <a:rPr kumimoji="0" lang="en-GB" sz="1800" b="0" i="0" u="none" strike="noStrike" kern="1200" cap="none" spc="0" normalizeH="0" baseline="0" noProof="0">
                <a:ln>
                  <a:noFill/>
                </a:ln>
                <a:solidFill>
                  <a:srgbClr val="00245D"/>
                </a:solidFill>
                <a:effectLst/>
                <a:highlight>
                  <a:srgbClr val="00FF00"/>
                </a:highlight>
                <a:uLnTx/>
                <a:uFillTx/>
                <a:latin typeface="Calibri" panose="020F0502020204030204"/>
                <a:ea typeface="+mn-ea"/>
                <a:cs typeface="+mn-cs"/>
              </a:rPr>
              <a:t> GSP </a:t>
            </a: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Outturn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(at NETS Minimum)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and 8 year forecast</a:t>
            </a:r>
          </a:p>
        </p:txBody>
      </p:sp>
      <p:sp>
        <p:nvSpPr>
          <p:cNvPr id="10" name="TextBox 9">
            <a:extLst>
              <a:ext uri="{FF2B5EF4-FFF2-40B4-BE49-F238E27FC236}">
                <a16:creationId xmlns:a16="http://schemas.microsoft.com/office/drawing/2014/main" id="{20191C1C-7C57-4EC8-B148-010B3A7F17A7}"/>
              </a:ext>
            </a:extLst>
          </p:cNvPr>
          <p:cNvSpPr txBox="1"/>
          <p:nvPr/>
        </p:nvSpPr>
        <p:spPr>
          <a:xfrm>
            <a:off x="335360" y="3332319"/>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 Access Period Submission</a:t>
            </a:r>
          </a:p>
        </p:txBody>
      </p:sp>
      <p:pic>
        <p:nvPicPr>
          <p:cNvPr id="11" name="Picture 10">
            <a:extLst>
              <a:ext uri="{FF2B5EF4-FFF2-40B4-BE49-F238E27FC236}">
                <a16:creationId xmlns:a16="http://schemas.microsoft.com/office/drawing/2014/main" id="{66DF0428-20CF-4D4D-9983-4CE7D4E6DF7E}"/>
              </a:ext>
            </a:extLst>
          </p:cNvPr>
          <p:cNvPicPr>
            <a:picLocks noChangeAspect="1"/>
          </p:cNvPicPr>
          <p:nvPr/>
        </p:nvPicPr>
        <p:blipFill>
          <a:blip r:embed="rId2"/>
          <a:stretch>
            <a:fillRect/>
          </a:stretch>
        </p:blipFill>
        <p:spPr>
          <a:xfrm>
            <a:off x="586929" y="4124407"/>
            <a:ext cx="851681" cy="841933"/>
          </a:xfrm>
          <a:prstGeom prst="rect">
            <a:avLst/>
          </a:prstGeom>
        </p:spPr>
      </p:pic>
      <p:sp>
        <p:nvSpPr>
          <p:cNvPr id="12" name="TextBox 11">
            <a:extLst>
              <a:ext uri="{FF2B5EF4-FFF2-40B4-BE49-F238E27FC236}">
                <a16:creationId xmlns:a16="http://schemas.microsoft.com/office/drawing/2014/main" id="{A9AF75B7-3FDD-451E-BB26-686B5AF490F9}"/>
              </a:ext>
            </a:extLst>
          </p:cNvPr>
          <p:cNvSpPr txBox="1"/>
          <p:nvPr/>
        </p:nvSpPr>
        <p:spPr>
          <a:xfrm>
            <a:off x="1775520" y="4099236"/>
            <a:ext cx="1636320" cy="914400"/>
          </a:xfrm>
          <a:prstGeom prst="rect">
            <a:avLst/>
          </a:prstGeom>
          <a:noFill/>
        </p:spPr>
        <p:txBody>
          <a:bodyPr wrap="none" tIns="90000" bIns="90000"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CIM format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p:txBody>
      </p:sp>
      <p:pic>
        <p:nvPicPr>
          <p:cNvPr id="13" name="Picture 12">
            <a:extLst>
              <a:ext uri="{FF2B5EF4-FFF2-40B4-BE49-F238E27FC236}">
                <a16:creationId xmlns:a16="http://schemas.microsoft.com/office/drawing/2014/main" id="{723F70A4-1D6D-4878-9191-47C99CA6BEE7}"/>
              </a:ext>
            </a:extLst>
          </p:cNvPr>
          <p:cNvPicPr>
            <a:picLocks noChangeAspect="1"/>
          </p:cNvPicPr>
          <p:nvPr/>
        </p:nvPicPr>
        <p:blipFill>
          <a:blip r:embed="rId3"/>
          <a:stretch>
            <a:fillRect/>
          </a:stretch>
        </p:blipFill>
        <p:spPr>
          <a:xfrm>
            <a:off x="4007768" y="4099236"/>
            <a:ext cx="1636321" cy="1323010"/>
          </a:xfrm>
          <a:prstGeom prst="rect">
            <a:avLst/>
          </a:prstGeom>
        </p:spPr>
      </p:pic>
      <p:sp>
        <p:nvSpPr>
          <p:cNvPr id="14" name="TextBox 13">
            <a:extLst>
              <a:ext uri="{FF2B5EF4-FFF2-40B4-BE49-F238E27FC236}">
                <a16:creationId xmlns:a16="http://schemas.microsoft.com/office/drawing/2014/main" id="{4068B91A-C43C-42A7-B55C-4A7F0C38C8D2}"/>
              </a:ext>
            </a:extLst>
          </p:cNvPr>
          <p:cNvSpPr txBox="1"/>
          <p:nvPr/>
        </p:nvSpPr>
        <p:spPr>
          <a:xfrm>
            <a:off x="5660797" y="3844476"/>
            <a:ext cx="2814208"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20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Detailing GSP Outturn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(at  GSP Access Period Peak)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and 8 year forecast</a:t>
            </a:r>
          </a:p>
        </p:txBody>
      </p:sp>
      <p:pic>
        <p:nvPicPr>
          <p:cNvPr id="15" name="Picture 14">
            <a:extLst>
              <a:ext uri="{FF2B5EF4-FFF2-40B4-BE49-F238E27FC236}">
                <a16:creationId xmlns:a16="http://schemas.microsoft.com/office/drawing/2014/main" id="{69A55A76-71E9-49F3-8E16-999B1ED27880}"/>
              </a:ext>
            </a:extLst>
          </p:cNvPr>
          <p:cNvPicPr>
            <a:picLocks noChangeAspect="1"/>
          </p:cNvPicPr>
          <p:nvPr/>
        </p:nvPicPr>
        <p:blipFill>
          <a:blip r:embed="rId4"/>
          <a:stretch>
            <a:fillRect/>
          </a:stretch>
        </p:blipFill>
        <p:spPr>
          <a:xfrm>
            <a:off x="355922" y="3844476"/>
            <a:ext cx="1338356" cy="1332100"/>
          </a:xfrm>
          <a:prstGeom prst="rect">
            <a:avLst/>
          </a:prstGeom>
        </p:spPr>
      </p:pic>
    </p:spTree>
    <p:extLst>
      <p:ext uri="{BB962C8B-B14F-4D97-AF65-F5344CB8AC3E}">
        <p14:creationId xmlns:p14="http://schemas.microsoft.com/office/powerpoint/2010/main" val="196279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26BC7-0200-4521-B96A-1FFAD83FFFCA}"/>
              </a:ext>
            </a:extLst>
          </p:cNvPr>
          <p:cNvSpPr>
            <a:spLocks noGrp="1"/>
          </p:cNvSpPr>
          <p:nvPr>
            <p:ph type="title"/>
          </p:nvPr>
        </p:nvSpPr>
        <p:spPr>
          <a:xfrm>
            <a:off x="242272" y="47337"/>
            <a:ext cx="10515600" cy="1325563"/>
          </a:xfrm>
        </p:spPr>
        <p:txBody>
          <a:bodyPr>
            <a:normAutofit/>
          </a:bodyPr>
          <a:lstStyle/>
          <a:p>
            <a:r>
              <a:rPr lang="en-GB" sz="3000"/>
              <a:t>Option 4 - Continued</a:t>
            </a:r>
          </a:p>
        </p:txBody>
      </p:sp>
      <p:sp>
        <p:nvSpPr>
          <p:cNvPr id="3" name="Slide Number Placeholder 2">
            <a:extLst>
              <a:ext uri="{FF2B5EF4-FFF2-40B4-BE49-F238E27FC236}">
                <a16:creationId xmlns:a16="http://schemas.microsoft.com/office/drawing/2014/main" id="{BEF902EE-3EA7-46B8-95AB-7816675670F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7AF8A12D-94D1-418C-9860-BFE3102A9136}"/>
              </a:ext>
            </a:extLst>
          </p:cNvPr>
          <p:cNvSpPr txBox="1"/>
          <p:nvPr/>
        </p:nvSpPr>
        <p:spPr>
          <a:xfrm>
            <a:off x="191344" y="1124744"/>
            <a:ext cx="4320480"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 GSP Summer Minimum Submission</a:t>
            </a:r>
          </a:p>
        </p:txBody>
      </p:sp>
      <p:pic>
        <p:nvPicPr>
          <p:cNvPr id="8" name="Picture 7">
            <a:extLst>
              <a:ext uri="{FF2B5EF4-FFF2-40B4-BE49-F238E27FC236}">
                <a16:creationId xmlns:a16="http://schemas.microsoft.com/office/drawing/2014/main" id="{C35B3C0B-4785-4C73-BD6C-2193621EAB47}"/>
              </a:ext>
            </a:extLst>
          </p:cNvPr>
          <p:cNvPicPr>
            <a:picLocks noChangeAspect="1"/>
          </p:cNvPicPr>
          <p:nvPr/>
        </p:nvPicPr>
        <p:blipFill>
          <a:blip r:embed="rId2"/>
          <a:stretch>
            <a:fillRect/>
          </a:stretch>
        </p:blipFill>
        <p:spPr>
          <a:xfrm>
            <a:off x="3863752" y="1891661"/>
            <a:ext cx="1636321" cy="1323010"/>
          </a:xfrm>
          <a:prstGeom prst="rect">
            <a:avLst/>
          </a:prstGeom>
        </p:spPr>
      </p:pic>
      <p:sp>
        <p:nvSpPr>
          <p:cNvPr id="9" name="TextBox 8">
            <a:extLst>
              <a:ext uri="{FF2B5EF4-FFF2-40B4-BE49-F238E27FC236}">
                <a16:creationId xmlns:a16="http://schemas.microsoft.com/office/drawing/2014/main" id="{AB7BDAD4-2FA7-4028-BBA0-0B4CB1C6F7FE}"/>
              </a:ext>
            </a:extLst>
          </p:cNvPr>
          <p:cNvSpPr txBox="1"/>
          <p:nvPr/>
        </p:nvSpPr>
        <p:spPr>
          <a:xfrm>
            <a:off x="5660797" y="1783051"/>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20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Detailing GSP Outturn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(at GSP Summer Minimum)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and 8 year forecast</a:t>
            </a:r>
          </a:p>
        </p:txBody>
      </p:sp>
      <p:sp>
        <p:nvSpPr>
          <p:cNvPr id="10" name="TextBox 9">
            <a:extLst>
              <a:ext uri="{FF2B5EF4-FFF2-40B4-BE49-F238E27FC236}">
                <a16:creationId xmlns:a16="http://schemas.microsoft.com/office/drawing/2014/main" id="{792E4AE5-1168-4392-8D73-85B3861E6885}"/>
              </a:ext>
            </a:extLst>
          </p:cNvPr>
          <p:cNvSpPr txBox="1"/>
          <p:nvPr/>
        </p:nvSpPr>
        <p:spPr>
          <a:xfrm>
            <a:off x="335359" y="3332319"/>
            <a:ext cx="5164713"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 GSP Summer Daylight Minimum Submission</a:t>
            </a:r>
          </a:p>
        </p:txBody>
      </p:sp>
      <p:pic>
        <p:nvPicPr>
          <p:cNvPr id="11" name="Picture 10">
            <a:extLst>
              <a:ext uri="{FF2B5EF4-FFF2-40B4-BE49-F238E27FC236}">
                <a16:creationId xmlns:a16="http://schemas.microsoft.com/office/drawing/2014/main" id="{7FCB1327-F155-4060-B6E9-60E12A86ED2F}"/>
              </a:ext>
            </a:extLst>
          </p:cNvPr>
          <p:cNvPicPr>
            <a:picLocks noChangeAspect="1"/>
          </p:cNvPicPr>
          <p:nvPr/>
        </p:nvPicPr>
        <p:blipFill>
          <a:blip r:embed="rId3"/>
          <a:stretch>
            <a:fillRect/>
          </a:stretch>
        </p:blipFill>
        <p:spPr>
          <a:xfrm>
            <a:off x="586929" y="4124407"/>
            <a:ext cx="851681" cy="841933"/>
          </a:xfrm>
          <a:prstGeom prst="rect">
            <a:avLst/>
          </a:prstGeom>
        </p:spPr>
      </p:pic>
      <p:sp>
        <p:nvSpPr>
          <p:cNvPr id="12" name="TextBox 11">
            <a:extLst>
              <a:ext uri="{FF2B5EF4-FFF2-40B4-BE49-F238E27FC236}">
                <a16:creationId xmlns:a16="http://schemas.microsoft.com/office/drawing/2014/main" id="{800E6DC9-FBFE-4E2C-AD0C-781584B7E547}"/>
              </a:ext>
            </a:extLst>
          </p:cNvPr>
          <p:cNvSpPr txBox="1"/>
          <p:nvPr/>
        </p:nvSpPr>
        <p:spPr>
          <a:xfrm>
            <a:off x="1775520" y="4099236"/>
            <a:ext cx="1636320" cy="914400"/>
          </a:xfrm>
          <a:prstGeom prst="rect">
            <a:avLst/>
          </a:prstGeom>
          <a:noFill/>
        </p:spPr>
        <p:txBody>
          <a:bodyPr wrap="none" tIns="90000" bIns="90000"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CIM format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p:txBody>
      </p:sp>
      <p:pic>
        <p:nvPicPr>
          <p:cNvPr id="13" name="Picture 12">
            <a:extLst>
              <a:ext uri="{FF2B5EF4-FFF2-40B4-BE49-F238E27FC236}">
                <a16:creationId xmlns:a16="http://schemas.microsoft.com/office/drawing/2014/main" id="{26A00DC0-1B92-405A-AEB3-BA337023DF09}"/>
              </a:ext>
            </a:extLst>
          </p:cNvPr>
          <p:cNvPicPr>
            <a:picLocks noChangeAspect="1"/>
          </p:cNvPicPr>
          <p:nvPr/>
        </p:nvPicPr>
        <p:blipFill>
          <a:blip r:embed="rId2"/>
          <a:stretch>
            <a:fillRect/>
          </a:stretch>
        </p:blipFill>
        <p:spPr>
          <a:xfrm>
            <a:off x="4007768" y="4099236"/>
            <a:ext cx="1636321" cy="1323010"/>
          </a:xfrm>
          <a:prstGeom prst="rect">
            <a:avLst/>
          </a:prstGeom>
        </p:spPr>
      </p:pic>
      <p:sp>
        <p:nvSpPr>
          <p:cNvPr id="14" name="TextBox 13">
            <a:extLst>
              <a:ext uri="{FF2B5EF4-FFF2-40B4-BE49-F238E27FC236}">
                <a16:creationId xmlns:a16="http://schemas.microsoft.com/office/drawing/2014/main" id="{069AD526-E7AD-4B15-90E9-D9F416C1EE1B}"/>
              </a:ext>
            </a:extLst>
          </p:cNvPr>
          <p:cNvSpPr txBox="1"/>
          <p:nvPr/>
        </p:nvSpPr>
        <p:spPr>
          <a:xfrm>
            <a:off x="5660797" y="3844476"/>
            <a:ext cx="2814208"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20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Detailing GSP Outturn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(at  GSP Summer Daylight Minimum)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and 8 year forecast</a:t>
            </a:r>
          </a:p>
        </p:txBody>
      </p:sp>
      <p:pic>
        <p:nvPicPr>
          <p:cNvPr id="15" name="Picture 14">
            <a:extLst>
              <a:ext uri="{FF2B5EF4-FFF2-40B4-BE49-F238E27FC236}">
                <a16:creationId xmlns:a16="http://schemas.microsoft.com/office/drawing/2014/main" id="{9B9E340A-B35B-42B0-9D4E-C7EA9E9541A8}"/>
              </a:ext>
            </a:extLst>
          </p:cNvPr>
          <p:cNvPicPr>
            <a:picLocks noChangeAspect="1"/>
          </p:cNvPicPr>
          <p:nvPr/>
        </p:nvPicPr>
        <p:blipFill>
          <a:blip r:embed="rId4"/>
          <a:stretch>
            <a:fillRect/>
          </a:stretch>
        </p:blipFill>
        <p:spPr>
          <a:xfrm>
            <a:off x="355922" y="3844476"/>
            <a:ext cx="1338356" cy="1332100"/>
          </a:xfrm>
          <a:prstGeom prst="rect">
            <a:avLst/>
          </a:prstGeom>
        </p:spPr>
      </p:pic>
      <p:sp>
        <p:nvSpPr>
          <p:cNvPr id="16" name="Rectangle 15">
            <a:extLst>
              <a:ext uri="{FF2B5EF4-FFF2-40B4-BE49-F238E27FC236}">
                <a16:creationId xmlns:a16="http://schemas.microsoft.com/office/drawing/2014/main" id="{537A4537-0B47-4D8B-87AF-730E5968E9FA}"/>
              </a:ext>
            </a:extLst>
          </p:cNvPr>
          <p:cNvSpPr/>
          <p:nvPr/>
        </p:nvSpPr>
        <p:spPr>
          <a:xfrm>
            <a:off x="8552252" y="1991016"/>
            <a:ext cx="3303318" cy="1998239"/>
          </a:xfrm>
          <a:prstGeom prst="rect">
            <a:avLst/>
          </a:prstGeom>
          <a:ln w="28575">
            <a:solidFill>
              <a:schemeClr val="tx1"/>
            </a:solidFill>
          </a:ln>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Week 2 (Summary)</a:t>
            </a:r>
            <a:endParaRPr kumimoji="0" lang="en-GB" sz="1800" b="0"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1 CIM Model </a:t>
            </a:r>
            <a:endParaRPr kumimoji="0" lang="en-GB" sz="1800" b="0"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80 data tables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mn-ea"/>
                <a:cs typeface="Times New Roman" panose="02020603050405020304" pitchFamily="18" charset="0"/>
              </a:rPr>
              <a:t>Note:  ditto option 1 via SSH etc</a:t>
            </a:r>
            <a:endPar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endParaRPr>
          </a:p>
        </p:txBody>
      </p:sp>
      <p:pic>
        <p:nvPicPr>
          <p:cNvPr id="18" name="Picture 17">
            <a:extLst>
              <a:ext uri="{FF2B5EF4-FFF2-40B4-BE49-F238E27FC236}">
                <a16:creationId xmlns:a16="http://schemas.microsoft.com/office/drawing/2014/main" id="{6B06A88A-8481-43AB-90E3-EEA9F465E205}"/>
              </a:ext>
            </a:extLst>
          </p:cNvPr>
          <p:cNvPicPr>
            <a:picLocks noChangeAspect="1"/>
          </p:cNvPicPr>
          <p:nvPr/>
        </p:nvPicPr>
        <p:blipFill>
          <a:blip r:embed="rId3"/>
          <a:stretch>
            <a:fillRect/>
          </a:stretch>
        </p:blipFill>
        <p:spPr>
          <a:xfrm>
            <a:off x="586929" y="2075736"/>
            <a:ext cx="851681" cy="841933"/>
          </a:xfrm>
          <a:prstGeom prst="rect">
            <a:avLst/>
          </a:prstGeom>
        </p:spPr>
      </p:pic>
      <p:pic>
        <p:nvPicPr>
          <p:cNvPr id="19" name="Picture 18">
            <a:extLst>
              <a:ext uri="{FF2B5EF4-FFF2-40B4-BE49-F238E27FC236}">
                <a16:creationId xmlns:a16="http://schemas.microsoft.com/office/drawing/2014/main" id="{BC6AC35E-85F6-46CE-8692-FFEDD96DF7A1}"/>
              </a:ext>
            </a:extLst>
          </p:cNvPr>
          <p:cNvPicPr>
            <a:picLocks noChangeAspect="1"/>
          </p:cNvPicPr>
          <p:nvPr/>
        </p:nvPicPr>
        <p:blipFill>
          <a:blip r:embed="rId4"/>
          <a:stretch>
            <a:fillRect/>
          </a:stretch>
        </p:blipFill>
        <p:spPr>
          <a:xfrm>
            <a:off x="355922" y="1795805"/>
            <a:ext cx="1338356" cy="1332100"/>
          </a:xfrm>
          <a:prstGeom prst="rect">
            <a:avLst/>
          </a:prstGeom>
        </p:spPr>
      </p:pic>
      <p:sp>
        <p:nvSpPr>
          <p:cNvPr id="20" name="TextBox 19">
            <a:extLst>
              <a:ext uri="{FF2B5EF4-FFF2-40B4-BE49-F238E27FC236}">
                <a16:creationId xmlns:a16="http://schemas.microsoft.com/office/drawing/2014/main" id="{00077D5D-1371-4AA7-9396-F169DFC61366}"/>
              </a:ext>
            </a:extLst>
          </p:cNvPr>
          <p:cNvSpPr txBox="1"/>
          <p:nvPr/>
        </p:nvSpPr>
        <p:spPr>
          <a:xfrm>
            <a:off x="1775520" y="2075736"/>
            <a:ext cx="1636320" cy="914400"/>
          </a:xfrm>
          <a:prstGeom prst="rect">
            <a:avLst/>
          </a:prstGeom>
          <a:noFill/>
        </p:spPr>
        <p:txBody>
          <a:bodyPr wrap="none" tIns="90000" bIns="90000"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CIM format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p:txBody>
      </p:sp>
    </p:spTree>
    <p:extLst>
      <p:ext uri="{BB962C8B-B14F-4D97-AF65-F5344CB8AC3E}">
        <p14:creationId xmlns:p14="http://schemas.microsoft.com/office/powerpoint/2010/main" val="1789573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555EA-3505-4E31-A14A-4F55B54E90C4}"/>
              </a:ext>
            </a:extLst>
          </p:cNvPr>
          <p:cNvSpPr>
            <a:spLocks noGrp="1"/>
          </p:cNvSpPr>
          <p:nvPr>
            <p:ph type="title"/>
          </p:nvPr>
        </p:nvSpPr>
        <p:spPr>
          <a:xfrm>
            <a:off x="662031" y="298059"/>
            <a:ext cx="10515600" cy="1325563"/>
          </a:xfrm>
        </p:spPr>
        <p:txBody>
          <a:bodyPr>
            <a:normAutofit/>
          </a:bodyPr>
          <a:lstStyle/>
          <a:p>
            <a:r>
              <a:rPr lang="en-GB" sz="3000"/>
              <a:t>Summary – data exchange for week 2 / 28</a:t>
            </a:r>
          </a:p>
        </p:txBody>
      </p:sp>
      <p:sp>
        <p:nvSpPr>
          <p:cNvPr id="3" name="Slide Number Placeholder 2">
            <a:extLst>
              <a:ext uri="{FF2B5EF4-FFF2-40B4-BE49-F238E27FC236}">
                <a16:creationId xmlns:a16="http://schemas.microsoft.com/office/drawing/2014/main" id="{716991BD-8CFF-44EE-BA5E-B52DD2F27F3F}"/>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graphicFrame>
        <p:nvGraphicFramePr>
          <p:cNvPr id="7" name="Table 7">
            <a:extLst>
              <a:ext uri="{FF2B5EF4-FFF2-40B4-BE49-F238E27FC236}">
                <a16:creationId xmlns:a16="http://schemas.microsoft.com/office/drawing/2014/main" id="{CBF95F29-38CD-48E2-B317-B381D3987881}"/>
              </a:ext>
            </a:extLst>
          </p:cNvPr>
          <p:cNvGraphicFramePr>
            <a:graphicFrameLocks noGrp="1"/>
          </p:cNvGraphicFramePr>
          <p:nvPr/>
        </p:nvGraphicFramePr>
        <p:xfrm>
          <a:off x="2351584" y="1772816"/>
          <a:ext cx="6840760" cy="3816425"/>
        </p:xfrm>
        <a:graphic>
          <a:graphicData uri="http://schemas.openxmlformats.org/drawingml/2006/table">
            <a:tbl>
              <a:tblPr firstRow="1" bandRow="1">
                <a:tableStyleId>{073A0DAA-6AF3-43AB-8588-CEC1D06C72B9}</a:tableStyleId>
              </a:tblPr>
              <a:tblGrid>
                <a:gridCol w="1442376">
                  <a:extLst>
                    <a:ext uri="{9D8B030D-6E8A-4147-A177-3AD203B41FA5}">
                      <a16:colId xmlns:a16="http://schemas.microsoft.com/office/drawing/2014/main" val="2331646953"/>
                    </a:ext>
                  </a:extLst>
                </a:gridCol>
                <a:gridCol w="2446056">
                  <a:extLst>
                    <a:ext uri="{9D8B030D-6E8A-4147-A177-3AD203B41FA5}">
                      <a16:colId xmlns:a16="http://schemas.microsoft.com/office/drawing/2014/main" val="4130741536"/>
                    </a:ext>
                  </a:extLst>
                </a:gridCol>
                <a:gridCol w="2952328">
                  <a:extLst>
                    <a:ext uri="{9D8B030D-6E8A-4147-A177-3AD203B41FA5}">
                      <a16:colId xmlns:a16="http://schemas.microsoft.com/office/drawing/2014/main" val="95904447"/>
                    </a:ext>
                  </a:extLst>
                </a:gridCol>
              </a:tblGrid>
              <a:tr h="763285">
                <a:tc>
                  <a:txBody>
                    <a:bodyPr/>
                    <a:lstStyle/>
                    <a:p>
                      <a:r>
                        <a:rPr lang="en-GB" sz="3200"/>
                        <a:t>Option</a:t>
                      </a:r>
                    </a:p>
                  </a:txBody>
                  <a:tcPr/>
                </a:tc>
                <a:tc>
                  <a:txBody>
                    <a:bodyPr/>
                    <a:lstStyle/>
                    <a:p>
                      <a:r>
                        <a:rPr lang="en-GB" sz="3200"/>
                        <a:t>No. Cim Files</a:t>
                      </a:r>
                    </a:p>
                  </a:txBody>
                  <a:tcPr/>
                </a:tc>
                <a:tc>
                  <a:txBody>
                    <a:bodyPr/>
                    <a:lstStyle/>
                    <a:p>
                      <a:r>
                        <a:rPr lang="en-GB" sz="3200"/>
                        <a:t>No. Data Tables</a:t>
                      </a:r>
                    </a:p>
                  </a:txBody>
                  <a:tcPr/>
                </a:tc>
                <a:extLst>
                  <a:ext uri="{0D108BD9-81ED-4DB2-BD59-A6C34878D82A}">
                    <a16:rowId xmlns:a16="http://schemas.microsoft.com/office/drawing/2014/main" val="1397610983"/>
                  </a:ext>
                </a:extLst>
              </a:tr>
              <a:tr h="763285">
                <a:tc>
                  <a:txBody>
                    <a:bodyPr/>
                    <a:lstStyle/>
                    <a:p>
                      <a:pPr algn="ctr"/>
                      <a:r>
                        <a:rPr lang="en-GB" sz="3200"/>
                        <a:t>1</a:t>
                      </a:r>
                    </a:p>
                  </a:txBody>
                  <a:tcPr/>
                </a:tc>
                <a:tc>
                  <a:txBody>
                    <a:bodyPr/>
                    <a:lstStyle/>
                    <a:p>
                      <a:pPr algn="ctr"/>
                      <a:r>
                        <a:rPr lang="en-GB" sz="3200"/>
                        <a:t>2</a:t>
                      </a:r>
                    </a:p>
                  </a:txBody>
                  <a:tcPr/>
                </a:tc>
                <a:tc>
                  <a:txBody>
                    <a:bodyPr/>
                    <a:lstStyle/>
                    <a:p>
                      <a:pPr algn="ctr"/>
                      <a:r>
                        <a:rPr lang="en-GB" sz="3200"/>
                        <a:t>720</a:t>
                      </a:r>
                    </a:p>
                  </a:txBody>
                  <a:tcPr/>
                </a:tc>
                <a:extLst>
                  <a:ext uri="{0D108BD9-81ED-4DB2-BD59-A6C34878D82A}">
                    <a16:rowId xmlns:a16="http://schemas.microsoft.com/office/drawing/2014/main" val="1972323558"/>
                  </a:ext>
                </a:extLst>
              </a:tr>
              <a:tr h="763285">
                <a:tc>
                  <a:txBody>
                    <a:bodyPr/>
                    <a:lstStyle/>
                    <a:p>
                      <a:pPr algn="ctr"/>
                      <a:r>
                        <a:rPr lang="en-GB" sz="3200"/>
                        <a:t>2</a:t>
                      </a:r>
                    </a:p>
                  </a:txBody>
                  <a:tcPr/>
                </a:tc>
                <a:tc>
                  <a:txBody>
                    <a:bodyPr/>
                    <a:lstStyle/>
                    <a:p>
                      <a:pPr algn="ctr"/>
                      <a:r>
                        <a:rPr lang="en-GB" sz="3200"/>
                        <a:t>288</a:t>
                      </a:r>
                    </a:p>
                  </a:txBody>
                  <a:tcPr/>
                </a:tc>
                <a:tc>
                  <a:txBody>
                    <a:bodyPr/>
                    <a:lstStyle/>
                    <a:p>
                      <a:pPr algn="ctr"/>
                      <a:r>
                        <a:rPr lang="en-GB" sz="3200"/>
                        <a:t>0</a:t>
                      </a:r>
                    </a:p>
                  </a:txBody>
                  <a:tcPr/>
                </a:tc>
                <a:extLst>
                  <a:ext uri="{0D108BD9-81ED-4DB2-BD59-A6C34878D82A}">
                    <a16:rowId xmlns:a16="http://schemas.microsoft.com/office/drawing/2014/main" val="1605038973"/>
                  </a:ext>
                </a:extLst>
              </a:tr>
              <a:tr h="763285">
                <a:tc>
                  <a:txBody>
                    <a:bodyPr/>
                    <a:lstStyle/>
                    <a:p>
                      <a:pPr algn="ctr"/>
                      <a:r>
                        <a:rPr lang="en-GB" sz="3200"/>
                        <a:t>3</a:t>
                      </a:r>
                    </a:p>
                  </a:txBody>
                  <a:tcPr/>
                </a:tc>
                <a:tc>
                  <a:txBody>
                    <a:bodyPr/>
                    <a:lstStyle/>
                    <a:p>
                      <a:pPr algn="ctr"/>
                      <a:r>
                        <a:rPr lang="en-GB" sz="3200"/>
                        <a:t>SSH*</a:t>
                      </a:r>
                    </a:p>
                  </a:txBody>
                  <a:tcPr/>
                </a:tc>
                <a:tc>
                  <a:txBody>
                    <a:bodyPr/>
                    <a:lstStyle/>
                    <a:p>
                      <a:pPr algn="ctr"/>
                      <a:r>
                        <a:rPr lang="en-GB" sz="3200"/>
                        <a:t>SSH*</a:t>
                      </a:r>
                    </a:p>
                  </a:txBody>
                  <a:tcPr/>
                </a:tc>
                <a:extLst>
                  <a:ext uri="{0D108BD9-81ED-4DB2-BD59-A6C34878D82A}">
                    <a16:rowId xmlns:a16="http://schemas.microsoft.com/office/drawing/2014/main" val="4043806685"/>
                  </a:ext>
                </a:extLst>
              </a:tr>
              <a:tr h="763285">
                <a:tc>
                  <a:txBody>
                    <a:bodyPr/>
                    <a:lstStyle/>
                    <a:p>
                      <a:pPr algn="ctr"/>
                      <a:r>
                        <a:rPr lang="en-GB" sz="3200"/>
                        <a:t>4</a:t>
                      </a:r>
                    </a:p>
                  </a:txBody>
                  <a:tcPr/>
                </a:tc>
                <a:tc>
                  <a:txBody>
                    <a:bodyPr/>
                    <a:lstStyle/>
                    <a:p>
                      <a:pPr algn="ctr"/>
                      <a:r>
                        <a:rPr lang="en-GB" sz="3200"/>
                        <a:t>2</a:t>
                      </a:r>
                    </a:p>
                  </a:txBody>
                  <a:tcPr/>
                </a:tc>
                <a:tc>
                  <a:txBody>
                    <a:bodyPr/>
                    <a:lstStyle/>
                    <a:p>
                      <a:pPr algn="ctr"/>
                      <a:r>
                        <a:rPr lang="en-GB" sz="3200"/>
                        <a:t>120</a:t>
                      </a:r>
                    </a:p>
                  </a:txBody>
                  <a:tcPr/>
                </a:tc>
                <a:extLst>
                  <a:ext uri="{0D108BD9-81ED-4DB2-BD59-A6C34878D82A}">
                    <a16:rowId xmlns:a16="http://schemas.microsoft.com/office/drawing/2014/main" val="199597020"/>
                  </a:ext>
                </a:extLst>
              </a:tr>
            </a:tbl>
          </a:graphicData>
        </a:graphic>
      </p:graphicFrame>
      <p:sp>
        <p:nvSpPr>
          <p:cNvPr id="8" name="TextBox 7">
            <a:extLst>
              <a:ext uri="{FF2B5EF4-FFF2-40B4-BE49-F238E27FC236}">
                <a16:creationId xmlns:a16="http://schemas.microsoft.com/office/drawing/2014/main" id="{201B0940-F6E0-4D46-B584-CAFED0A83CA1}"/>
              </a:ext>
            </a:extLst>
          </p:cNvPr>
          <p:cNvSpPr txBox="1"/>
          <p:nvPr/>
        </p:nvSpPr>
        <p:spPr>
          <a:xfrm>
            <a:off x="911424" y="5887629"/>
            <a:ext cx="10153128" cy="914400"/>
          </a:xfrm>
          <a:prstGeom prst="rect">
            <a:avLst/>
          </a:prstGeom>
          <a:noFill/>
        </p:spPr>
        <p:txBody>
          <a:bodyPr wrap="none" tIns="90000" bIns="90000"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00245D"/>
                </a:solidFill>
                <a:effectLst/>
                <a:uLnTx/>
                <a:uFillTx/>
                <a:latin typeface="Calibri" panose="020F0502020204030204"/>
                <a:ea typeface="+mn-ea"/>
                <a:cs typeface="+mn-cs"/>
              </a:rPr>
              <a:t>* SSH – </a:t>
            </a:r>
            <a:r>
              <a:rPr kumimoji="0" lang="en-GB" sz="2800" b="0" i="0" u="none" strike="noStrike" kern="1200" cap="none" spc="0" normalizeH="0" baseline="0" noProof="0" err="1">
                <a:ln>
                  <a:noFill/>
                </a:ln>
                <a:solidFill>
                  <a:srgbClr val="00245D"/>
                </a:solidFill>
                <a:effectLst/>
                <a:uLnTx/>
                <a:uFillTx/>
                <a:latin typeface="Calibri" panose="020F0502020204030204"/>
                <a:ea typeface="+mn-ea"/>
                <a:cs typeface="+mn-cs"/>
              </a:rPr>
              <a:t>Staedy</a:t>
            </a:r>
            <a:r>
              <a:rPr kumimoji="0" lang="en-GB" sz="2800" b="0" i="0" u="none" strike="noStrike" kern="1200" cap="none" spc="0" normalizeH="0" baseline="0" noProof="0">
                <a:ln>
                  <a:noFill/>
                </a:ln>
                <a:solidFill>
                  <a:srgbClr val="00245D"/>
                </a:solidFill>
                <a:effectLst/>
                <a:uLnTx/>
                <a:uFillTx/>
                <a:latin typeface="Calibri" panose="020F0502020204030204"/>
                <a:ea typeface="+mn-ea"/>
                <a:cs typeface="+mn-cs"/>
              </a:rPr>
              <a:t> State Hypothesis could be applied to Options 1, 2 &amp; 4</a:t>
            </a:r>
          </a:p>
        </p:txBody>
      </p:sp>
    </p:spTree>
    <p:extLst>
      <p:ext uri="{BB962C8B-B14F-4D97-AF65-F5344CB8AC3E}">
        <p14:creationId xmlns:p14="http://schemas.microsoft.com/office/powerpoint/2010/main" val="1159636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555EA-3505-4E31-A14A-4F55B54E90C4}"/>
              </a:ext>
            </a:extLst>
          </p:cNvPr>
          <p:cNvSpPr>
            <a:spLocks noGrp="1"/>
          </p:cNvSpPr>
          <p:nvPr>
            <p:ph type="title"/>
          </p:nvPr>
        </p:nvSpPr>
        <p:spPr>
          <a:xfrm>
            <a:off x="442912" y="136525"/>
            <a:ext cx="10515600" cy="1325563"/>
          </a:xfrm>
        </p:spPr>
        <p:txBody>
          <a:bodyPr/>
          <a:lstStyle/>
          <a:p>
            <a:r>
              <a:rPr lang="en-GB"/>
              <a:t>Recommendations for GC0139 consideration</a:t>
            </a:r>
          </a:p>
        </p:txBody>
      </p:sp>
      <p:sp>
        <p:nvSpPr>
          <p:cNvPr id="3" name="Slide Number Placeholder 2">
            <a:extLst>
              <a:ext uri="{FF2B5EF4-FFF2-40B4-BE49-F238E27FC236}">
                <a16:creationId xmlns:a16="http://schemas.microsoft.com/office/drawing/2014/main" id="{716991BD-8CFF-44EE-BA5E-B52DD2F27F3F}"/>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843A9180-6D42-4C63-B548-A4065EFD5CC0}"/>
              </a:ext>
            </a:extLst>
          </p:cNvPr>
          <p:cNvSpPr>
            <a:spLocks noGrp="1"/>
          </p:cNvSpPr>
          <p:nvPr>
            <p:ph type="body" sz="quarter" idx="13"/>
          </p:nvPr>
        </p:nvSpPr>
        <p:spPr/>
        <p:txBody>
          <a:bodyPr>
            <a:normAutofit/>
          </a:bodyPr>
          <a:lstStyle/>
          <a:p>
            <a:pPr marL="0" indent="0">
              <a:buNone/>
            </a:pPr>
            <a:r>
              <a:rPr lang="en-GB"/>
              <a:t>Option 4 – this is the emerging preferred option (subject to confirmation by NGET)</a:t>
            </a:r>
          </a:p>
          <a:p>
            <a:pPr marL="0" indent="0">
              <a:buNone/>
            </a:pPr>
            <a:r>
              <a:rPr lang="en-GB"/>
              <a:t>Implications of Option 4</a:t>
            </a:r>
          </a:p>
          <a:p>
            <a:pPr marL="457200" lvl="1" indent="0">
              <a:buNone/>
            </a:pPr>
            <a:r>
              <a:rPr lang="en-GB"/>
              <a:t>SOW  - </a:t>
            </a:r>
            <a:r>
              <a:rPr lang="en-GB" sz="2000">
                <a:highlight>
                  <a:srgbClr val="00FF00"/>
                </a:highlight>
              </a:rPr>
              <a:t>All ETI cardinal point in time data to be submitted with week 2 submission. Only generation additions and removals need to be provided at the time of an ETI submission.</a:t>
            </a:r>
          </a:p>
          <a:p>
            <a:pPr marL="457200" lvl="1" indent="0">
              <a:buNone/>
            </a:pPr>
            <a:r>
              <a:rPr lang="en-GB"/>
              <a:t>SQSS – (access group compliance) </a:t>
            </a:r>
          </a:p>
          <a:p>
            <a:pPr marL="457200" lvl="1" indent="0">
              <a:buNone/>
            </a:pPr>
            <a:endParaRPr lang="en-GB"/>
          </a:p>
          <a:p>
            <a:pPr marL="0" indent="0">
              <a:buNone/>
            </a:pPr>
            <a:endParaRPr lang="en-GB"/>
          </a:p>
          <a:p>
            <a:pPr marL="0" indent="0">
              <a:buNone/>
            </a:pPr>
            <a:endParaRPr lang="en-GB"/>
          </a:p>
          <a:p>
            <a:pPr marL="0" indent="0">
              <a:buNone/>
            </a:pPr>
            <a:endParaRPr lang="en-GB"/>
          </a:p>
        </p:txBody>
      </p:sp>
    </p:spTree>
    <p:extLst>
      <p:ext uri="{BB962C8B-B14F-4D97-AF65-F5344CB8AC3E}">
        <p14:creationId xmlns:p14="http://schemas.microsoft.com/office/powerpoint/2010/main" val="2159050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47CDFA7-DEE2-4CD2-882D-58E8B42453E8}"/>
              </a:ext>
            </a:extLst>
          </p:cNvPr>
          <p:cNvSpPr>
            <a:spLocks noGrp="1"/>
          </p:cNvSpPr>
          <p:nvPr>
            <p:ph type="title"/>
          </p:nvPr>
        </p:nvSpPr>
        <p:spPr>
          <a:xfrm>
            <a:off x="838200" y="-62714"/>
            <a:ext cx="10515600" cy="1325563"/>
          </a:xfrm>
        </p:spPr>
        <p:txBody>
          <a:bodyPr>
            <a:normAutofit/>
          </a:bodyPr>
          <a:lstStyle/>
          <a:p>
            <a:r>
              <a:rPr lang="en-GB" sz="3000"/>
              <a:t>Cardinal Point Requirements of PC9 Data Submissions</a:t>
            </a:r>
          </a:p>
        </p:txBody>
      </p:sp>
      <p:sp>
        <p:nvSpPr>
          <p:cNvPr id="3" name="Slide Number Placeholder 2">
            <a:extLst>
              <a:ext uri="{FF2B5EF4-FFF2-40B4-BE49-F238E27FC236}">
                <a16:creationId xmlns:a16="http://schemas.microsoft.com/office/drawing/2014/main" id="{0F817B79-C03F-4624-B02F-A77A2E231915}"/>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graphicFrame>
        <p:nvGraphicFramePr>
          <p:cNvPr id="7" name="Table 6">
            <a:extLst>
              <a:ext uri="{FF2B5EF4-FFF2-40B4-BE49-F238E27FC236}">
                <a16:creationId xmlns:a16="http://schemas.microsoft.com/office/drawing/2014/main" id="{07278BDF-5BB0-4568-BA64-024D48FE709F}"/>
              </a:ext>
            </a:extLst>
          </p:cNvPr>
          <p:cNvGraphicFramePr>
            <a:graphicFrameLocks noGrp="1"/>
          </p:cNvGraphicFramePr>
          <p:nvPr/>
        </p:nvGraphicFramePr>
        <p:xfrm>
          <a:off x="911424" y="994958"/>
          <a:ext cx="8128000" cy="4044998"/>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909299370"/>
                    </a:ext>
                  </a:extLst>
                </a:gridCol>
                <a:gridCol w="4064000">
                  <a:extLst>
                    <a:ext uri="{9D8B030D-6E8A-4147-A177-3AD203B41FA5}">
                      <a16:colId xmlns:a16="http://schemas.microsoft.com/office/drawing/2014/main" val="215768841"/>
                    </a:ext>
                  </a:extLst>
                </a:gridCol>
              </a:tblGrid>
              <a:tr h="440067">
                <a:tc>
                  <a:txBody>
                    <a:bodyPr/>
                    <a:lstStyle/>
                    <a:p>
                      <a:r>
                        <a:rPr lang="en-GB"/>
                        <a:t>Grid Code Submission</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GB"/>
                        <a:t>Demand/Generation Cardinal Point</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25093379"/>
                  </a:ext>
                </a:extLst>
              </a:tr>
              <a:tr h="440067">
                <a:tc rowSpan="2">
                  <a:txBody>
                    <a:bodyPr/>
                    <a:lstStyle/>
                    <a:p>
                      <a:r>
                        <a:rPr lang="en-GB"/>
                        <a:t>Week 28</a:t>
                      </a:r>
                    </a:p>
                  </a:txBody>
                  <a:tcPr anchor="ctr">
                    <a:lnL w="12700" cap="flat" cmpd="sng" algn="ctr">
                      <a:solidFill>
                        <a:schemeClr val="tx1"/>
                      </a:solidFill>
                      <a:prstDash val="solid"/>
                      <a:round/>
                      <a:headEnd type="none" w="med" len="med"/>
                      <a:tailEnd type="none" w="med" len="med"/>
                    </a:lnL>
                  </a:tcPr>
                </a:tc>
                <a:tc>
                  <a:txBody>
                    <a:bodyPr/>
                    <a:lstStyle/>
                    <a:p>
                      <a:r>
                        <a:rPr lang="en-GB"/>
                        <a:t>GB NETS Peak</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318380060"/>
                  </a:ext>
                </a:extLst>
              </a:tr>
              <a:tr h="440067">
                <a:tc vMerge="1">
                  <a:txBody>
                    <a:bodyPr/>
                    <a:lstStyle/>
                    <a:p>
                      <a:endParaRPr lang="en-GB"/>
                    </a:p>
                  </a:txBody>
                  <a:tcPr/>
                </a:tc>
                <a:tc>
                  <a:txBody>
                    <a:bodyPr/>
                    <a:lstStyle/>
                    <a:p>
                      <a:r>
                        <a:rPr lang="en-GB"/>
                        <a:t>GSP Peak</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79477571"/>
                  </a:ext>
                </a:extLst>
              </a:tr>
              <a:tr h="434038">
                <a:tc>
                  <a:txBody>
                    <a:bodyPr/>
                    <a:lstStyle/>
                    <a:p>
                      <a:endParaRPr lang="en-GB"/>
                    </a:p>
                  </a:txBody>
                  <a:tcPr>
                    <a:lnL w="12700" cap="flat" cmpd="sng" algn="ctr">
                      <a:solidFill>
                        <a:schemeClr val="tx1"/>
                      </a:solidFill>
                      <a:prstDash val="solid"/>
                      <a:round/>
                      <a:headEnd type="none" w="med" len="med"/>
                      <a:tailEnd type="none" w="med" len="med"/>
                    </a:lnL>
                    <a:solidFill>
                      <a:schemeClr val="tx1"/>
                    </a:solidFill>
                  </a:tcPr>
                </a:tc>
                <a:tc>
                  <a:txBody>
                    <a:bodyPr/>
                    <a:lstStyle/>
                    <a:p>
                      <a:endParaRPr lang="en-GB"/>
                    </a:p>
                  </a:txBody>
                  <a:tcPr>
                    <a:lnR w="12700" cap="flat" cmpd="sng" algn="ctr">
                      <a:solidFill>
                        <a:schemeClr val="tx1"/>
                      </a:solidFill>
                      <a:prstDash val="solid"/>
                      <a:round/>
                      <a:headEnd type="none" w="med" len="med"/>
                      <a:tailEnd type="none" w="med" len="med"/>
                    </a:lnR>
                    <a:solidFill>
                      <a:schemeClr val="tx1"/>
                    </a:solidFill>
                  </a:tcPr>
                </a:tc>
                <a:extLst>
                  <a:ext uri="{0D108BD9-81ED-4DB2-BD59-A6C34878D82A}">
                    <a16:rowId xmlns:a16="http://schemas.microsoft.com/office/drawing/2014/main" val="1618207070"/>
                  </a:ext>
                </a:extLst>
              </a:tr>
              <a:tr h="440067">
                <a:tc rowSpan="2">
                  <a:txBody>
                    <a:bodyPr/>
                    <a:lstStyle/>
                    <a:p>
                      <a:r>
                        <a:rPr lang="en-GB"/>
                        <a:t>Week 2</a:t>
                      </a:r>
                    </a:p>
                  </a:txBody>
                  <a:tcPr anchor="ctr">
                    <a:lnL w="12700" cap="flat" cmpd="sng" algn="ctr">
                      <a:solidFill>
                        <a:schemeClr val="tx1"/>
                      </a:solidFill>
                      <a:prstDash val="solid"/>
                      <a:round/>
                      <a:headEnd type="none" w="med" len="med"/>
                      <a:tailEnd type="none" w="med" len="med"/>
                    </a:lnL>
                  </a:tcPr>
                </a:tc>
                <a:tc>
                  <a:txBody>
                    <a:bodyPr/>
                    <a:lstStyle/>
                    <a:p>
                      <a:r>
                        <a:rPr lang="en-GB"/>
                        <a:t>GB NETS Minimum</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478365633"/>
                  </a:ext>
                </a:extLst>
              </a:tr>
              <a:tr h="1410625">
                <a:tc vMerge="1">
                  <a:txBody>
                    <a:bodyPr/>
                    <a:lstStyle/>
                    <a:p>
                      <a:endParaRPr lang="en-GB"/>
                    </a:p>
                  </a:txBody>
                  <a:tcPr/>
                </a:tc>
                <a:tc>
                  <a:txBody>
                    <a:bodyPr/>
                    <a:lstStyle/>
                    <a:p>
                      <a:r>
                        <a:rPr lang="en-GB"/>
                        <a:t>Access Period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highlight>
                            <a:srgbClr val="00FF00"/>
                          </a:highlight>
                        </a:rPr>
                        <a:t>GSP Summer Minimum</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highlight>
                            <a:srgbClr val="00FF00"/>
                          </a:highlight>
                        </a:rPr>
                        <a:t>GSP Summer Daylight Minimum</a:t>
                      </a:r>
                    </a:p>
                    <a:p>
                      <a:endParaRPr lang="en-GB"/>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622780701"/>
                  </a:ext>
                </a:extLst>
              </a:tr>
              <a:tr h="440067">
                <a:tc>
                  <a:txBody>
                    <a:bodyPr/>
                    <a:lstStyle/>
                    <a:p>
                      <a:endParaRPr lang="en-GB"/>
                    </a:p>
                  </a:txBody>
                  <a:tcPr>
                    <a:lnL w="12700" cap="flat" cmpd="sng" algn="ctr">
                      <a:solidFill>
                        <a:schemeClr val="tx1"/>
                      </a:solidFill>
                      <a:prstDash val="solid"/>
                      <a:round/>
                      <a:headEnd type="none" w="med" len="med"/>
                      <a:tailEnd type="none" w="med" len="med"/>
                    </a:lnL>
                    <a:solidFill>
                      <a:schemeClr val="tx1"/>
                    </a:solidFill>
                  </a:tcPr>
                </a:tc>
                <a:tc>
                  <a:txBody>
                    <a:bodyPr/>
                    <a:lstStyle/>
                    <a:p>
                      <a:endParaRPr lang="en-GB"/>
                    </a:p>
                  </a:txBody>
                  <a:tcPr>
                    <a:lnR w="12700" cap="flat" cmpd="sng" algn="ctr">
                      <a:solidFill>
                        <a:schemeClr val="tx1"/>
                      </a:solidFill>
                      <a:prstDash val="solid"/>
                      <a:round/>
                      <a:headEnd type="none" w="med" len="med"/>
                      <a:tailEnd type="none" w="med" len="med"/>
                    </a:lnR>
                    <a:solidFill>
                      <a:schemeClr val="tx1"/>
                    </a:solidFill>
                  </a:tcPr>
                </a:tc>
                <a:extLst>
                  <a:ext uri="{0D108BD9-81ED-4DB2-BD59-A6C34878D82A}">
                    <a16:rowId xmlns:a16="http://schemas.microsoft.com/office/drawing/2014/main" val="991383125"/>
                  </a:ext>
                </a:extLst>
              </a:tr>
            </a:tbl>
          </a:graphicData>
        </a:graphic>
      </p:graphicFrame>
      <p:sp>
        <p:nvSpPr>
          <p:cNvPr id="8" name="Text Placeholder 3">
            <a:extLst>
              <a:ext uri="{FF2B5EF4-FFF2-40B4-BE49-F238E27FC236}">
                <a16:creationId xmlns:a16="http://schemas.microsoft.com/office/drawing/2014/main" id="{51F7945A-CF1C-4608-8C7A-C95286FDCEC4}"/>
              </a:ext>
            </a:extLst>
          </p:cNvPr>
          <p:cNvSpPr>
            <a:spLocks noGrp="1"/>
          </p:cNvSpPr>
          <p:nvPr>
            <p:ph type="body" sz="quarter" idx="13"/>
          </p:nvPr>
        </p:nvSpPr>
        <p:spPr>
          <a:xfrm>
            <a:off x="443304" y="5229200"/>
            <a:ext cx="11305784" cy="1187474"/>
          </a:xfrm>
        </p:spPr>
        <p:txBody>
          <a:bodyPr>
            <a:normAutofit fontScale="77500" lnSpcReduction="20000"/>
          </a:bodyPr>
          <a:lstStyle/>
          <a:p>
            <a:r>
              <a:rPr lang="en-GB" sz="1800">
                <a:highlight>
                  <a:srgbClr val="00FF00"/>
                </a:highlight>
              </a:rPr>
              <a:t>All ETI cardinal point in time data to be submitted with week 2 /28  submission. Only generation additions and removals need to be provided at the time of an ETI submission in the accompanying Appendix G. ETI submission will include a CIM model showing the revised structural data populated with Y0 demand data.</a:t>
            </a:r>
          </a:p>
          <a:p>
            <a:r>
              <a:rPr lang="en-GB" sz="1800"/>
              <a:t>The following slides detail options for the combination of CIM format and excel schedule (or CIM table) submissions that deliver the above requirements in week 28 and week 2. For illustrative purposes these slides assume a typical DNO Licence area to have 20 GSPs that each have 6 connected BSPs.</a:t>
            </a:r>
          </a:p>
        </p:txBody>
      </p:sp>
    </p:spTree>
    <p:extLst>
      <p:ext uri="{BB962C8B-B14F-4D97-AF65-F5344CB8AC3E}">
        <p14:creationId xmlns:p14="http://schemas.microsoft.com/office/powerpoint/2010/main" val="4112786413"/>
      </p:ext>
    </p:extLst>
  </p:cSld>
  <p:clrMapOvr>
    <a:masterClrMapping/>
  </p:clrMapOvr>
  <p:extLst>
    <p:ext uri="{6950BFC3-D8DA-4A85-94F7-54DA5524770B}">
      <p188:commentRel xmlns:p188="http://schemas.microsoft.com/office/powerpoint/2018/8/main" r:id="rId3"/>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964DB-42CA-408D-A95F-320C6756E769}"/>
              </a:ext>
            </a:extLst>
          </p:cNvPr>
          <p:cNvSpPr>
            <a:spLocks noGrp="1"/>
          </p:cNvSpPr>
          <p:nvPr>
            <p:ph type="title"/>
          </p:nvPr>
        </p:nvSpPr>
        <p:spPr>
          <a:xfrm>
            <a:off x="191344" y="25370"/>
            <a:ext cx="10515600" cy="1325563"/>
          </a:xfrm>
        </p:spPr>
        <p:txBody>
          <a:bodyPr>
            <a:normAutofit/>
          </a:bodyPr>
          <a:lstStyle/>
          <a:p>
            <a:r>
              <a:rPr lang="en-GB" sz="3000"/>
              <a:t>Option 1 – Minimum number of CIM files, augmented with BSP Schedules to reflect all the forecast scenarios</a:t>
            </a:r>
          </a:p>
        </p:txBody>
      </p:sp>
      <p:sp>
        <p:nvSpPr>
          <p:cNvPr id="3" name="Slide Number Placeholder 2">
            <a:extLst>
              <a:ext uri="{FF2B5EF4-FFF2-40B4-BE49-F238E27FC236}">
                <a16:creationId xmlns:a16="http://schemas.microsoft.com/office/drawing/2014/main" id="{B3508745-4E53-4F75-9435-EFE03C9767CE}"/>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B7D1415E-9539-46DB-83DD-374C9AC07176}"/>
              </a:ext>
            </a:extLst>
          </p:cNvPr>
          <p:cNvSpPr txBox="1"/>
          <p:nvPr/>
        </p:nvSpPr>
        <p:spPr>
          <a:xfrm>
            <a:off x="191344" y="1124744"/>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28 GB NETS Peak Submission</a:t>
            </a:r>
          </a:p>
        </p:txBody>
      </p:sp>
      <p:pic>
        <p:nvPicPr>
          <p:cNvPr id="6" name="Picture 5">
            <a:extLst>
              <a:ext uri="{FF2B5EF4-FFF2-40B4-BE49-F238E27FC236}">
                <a16:creationId xmlns:a16="http://schemas.microsoft.com/office/drawing/2014/main" id="{C1068C6C-B152-467B-AFFC-83302C574B51}"/>
              </a:ext>
            </a:extLst>
          </p:cNvPr>
          <p:cNvPicPr>
            <a:picLocks noChangeAspect="1"/>
          </p:cNvPicPr>
          <p:nvPr/>
        </p:nvPicPr>
        <p:blipFill>
          <a:blip r:embed="rId2"/>
          <a:stretch>
            <a:fillRect/>
          </a:stretch>
        </p:blipFill>
        <p:spPr>
          <a:xfrm>
            <a:off x="442913" y="1916832"/>
            <a:ext cx="851681" cy="841933"/>
          </a:xfrm>
          <a:prstGeom prst="rect">
            <a:avLst/>
          </a:prstGeom>
        </p:spPr>
      </p:pic>
      <p:sp>
        <p:nvSpPr>
          <p:cNvPr id="7" name="TextBox 6">
            <a:extLst>
              <a:ext uri="{FF2B5EF4-FFF2-40B4-BE49-F238E27FC236}">
                <a16:creationId xmlns:a16="http://schemas.microsoft.com/office/drawing/2014/main" id="{5E15C5C8-CD1F-4F50-B851-92E4D37A89FD}"/>
              </a:ext>
            </a:extLst>
          </p:cNvPr>
          <p:cNvSpPr txBox="1"/>
          <p:nvPr/>
        </p:nvSpPr>
        <p:spPr>
          <a:xfrm>
            <a:off x="1432776" y="1752906"/>
            <a:ext cx="2345576" cy="132300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1 CIM file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BSP Outturn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Representation</a:t>
            </a:r>
          </a:p>
        </p:txBody>
      </p:sp>
      <p:pic>
        <p:nvPicPr>
          <p:cNvPr id="8" name="Picture 7">
            <a:extLst>
              <a:ext uri="{FF2B5EF4-FFF2-40B4-BE49-F238E27FC236}">
                <a16:creationId xmlns:a16="http://schemas.microsoft.com/office/drawing/2014/main" id="{27F0FC12-996B-43D5-9159-E9183A4027C4}"/>
              </a:ext>
            </a:extLst>
          </p:cNvPr>
          <p:cNvPicPr>
            <a:picLocks noChangeAspect="1"/>
          </p:cNvPicPr>
          <p:nvPr/>
        </p:nvPicPr>
        <p:blipFill>
          <a:blip r:embed="rId3"/>
          <a:stretch>
            <a:fillRect/>
          </a:stretch>
        </p:blipFill>
        <p:spPr>
          <a:xfrm>
            <a:off x="3863752" y="1891661"/>
            <a:ext cx="1636321" cy="1323010"/>
          </a:xfrm>
          <a:prstGeom prst="rect">
            <a:avLst/>
          </a:prstGeom>
        </p:spPr>
      </p:pic>
      <p:sp>
        <p:nvSpPr>
          <p:cNvPr id="9" name="TextBox 8">
            <a:extLst>
              <a:ext uri="{FF2B5EF4-FFF2-40B4-BE49-F238E27FC236}">
                <a16:creationId xmlns:a16="http://schemas.microsoft.com/office/drawing/2014/main" id="{311EB394-5B86-47A8-9D0A-E54E8970AB58}"/>
              </a:ext>
            </a:extLst>
          </p:cNvPr>
          <p:cNvSpPr txBox="1"/>
          <p:nvPr/>
        </p:nvSpPr>
        <p:spPr>
          <a:xfrm>
            <a:off x="5660797" y="1783051"/>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120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Detailing BSP Outturn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and 8 year forecast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(at GB NETS Peak) </a:t>
            </a:r>
          </a:p>
        </p:txBody>
      </p:sp>
      <p:sp>
        <p:nvSpPr>
          <p:cNvPr id="10" name="TextBox 9">
            <a:extLst>
              <a:ext uri="{FF2B5EF4-FFF2-40B4-BE49-F238E27FC236}">
                <a16:creationId xmlns:a16="http://schemas.microsoft.com/office/drawing/2014/main" id="{F4A8341A-3245-4A60-BDBA-3C9745C68C2B}"/>
              </a:ext>
            </a:extLst>
          </p:cNvPr>
          <p:cNvSpPr txBox="1"/>
          <p:nvPr/>
        </p:nvSpPr>
        <p:spPr>
          <a:xfrm>
            <a:off x="335360" y="3332319"/>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28 GSP Peak Submission</a:t>
            </a:r>
          </a:p>
        </p:txBody>
      </p:sp>
      <p:pic>
        <p:nvPicPr>
          <p:cNvPr id="11" name="Picture 10">
            <a:extLst>
              <a:ext uri="{FF2B5EF4-FFF2-40B4-BE49-F238E27FC236}">
                <a16:creationId xmlns:a16="http://schemas.microsoft.com/office/drawing/2014/main" id="{820B29EC-2A22-4ECE-B128-FA85648C58D0}"/>
              </a:ext>
            </a:extLst>
          </p:cNvPr>
          <p:cNvPicPr>
            <a:picLocks noChangeAspect="1"/>
          </p:cNvPicPr>
          <p:nvPr/>
        </p:nvPicPr>
        <p:blipFill>
          <a:blip r:embed="rId2"/>
          <a:stretch>
            <a:fillRect/>
          </a:stretch>
        </p:blipFill>
        <p:spPr>
          <a:xfrm>
            <a:off x="586929" y="4124407"/>
            <a:ext cx="851681" cy="841933"/>
          </a:xfrm>
          <a:prstGeom prst="rect">
            <a:avLst/>
          </a:prstGeom>
        </p:spPr>
      </p:pic>
      <p:sp>
        <p:nvSpPr>
          <p:cNvPr id="12" name="TextBox 11">
            <a:extLst>
              <a:ext uri="{FF2B5EF4-FFF2-40B4-BE49-F238E27FC236}">
                <a16:creationId xmlns:a16="http://schemas.microsoft.com/office/drawing/2014/main" id="{603032D2-CC5D-4A33-9325-DA6AD9A7F60A}"/>
              </a:ext>
            </a:extLst>
          </p:cNvPr>
          <p:cNvSpPr txBox="1"/>
          <p:nvPr/>
        </p:nvSpPr>
        <p:spPr>
          <a:xfrm>
            <a:off x="1775520" y="4099236"/>
            <a:ext cx="1636320" cy="914400"/>
          </a:xfrm>
          <a:prstGeom prst="rect">
            <a:avLst/>
          </a:prstGeom>
          <a:noFill/>
        </p:spPr>
        <p:txBody>
          <a:bodyPr wrap="none" tIns="90000" bIns="90000"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CIM file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p:txBody>
      </p:sp>
      <p:pic>
        <p:nvPicPr>
          <p:cNvPr id="13" name="Picture 12">
            <a:extLst>
              <a:ext uri="{FF2B5EF4-FFF2-40B4-BE49-F238E27FC236}">
                <a16:creationId xmlns:a16="http://schemas.microsoft.com/office/drawing/2014/main" id="{5C40CA13-F029-4237-8EBF-0241581FA935}"/>
              </a:ext>
            </a:extLst>
          </p:cNvPr>
          <p:cNvPicPr>
            <a:picLocks noChangeAspect="1"/>
          </p:cNvPicPr>
          <p:nvPr/>
        </p:nvPicPr>
        <p:blipFill>
          <a:blip r:embed="rId3"/>
          <a:stretch>
            <a:fillRect/>
          </a:stretch>
        </p:blipFill>
        <p:spPr>
          <a:xfrm>
            <a:off x="4007768" y="4099236"/>
            <a:ext cx="1636321" cy="1323010"/>
          </a:xfrm>
          <a:prstGeom prst="rect">
            <a:avLst/>
          </a:prstGeom>
        </p:spPr>
      </p:pic>
      <p:sp>
        <p:nvSpPr>
          <p:cNvPr id="15" name="TextBox 14">
            <a:extLst>
              <a:ext uri="{FF2B5EF4-FFF2-40B4-BE49-F238E27FC236}">
                <a16:creationId xmlns:a16="http://schemas.microsoft.com/office/drawing/2014/main" id="{D570724A-1457-40BB-80C0-3D6BB1020B29}"/>
              </a:ext>
            </a:extLst>
          </p:cNvPr>
          <p:cNvSpPr txBox="1"/>
          <p:nvPr/>
        </p:nvSpPr>
        <p:spPr>
          <a:xfrm>
            <a:off x="5660797" y="3844476"/>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120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Detailing BSP Outturn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and 8 year forecast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(at GSP Peak)</a:t>
            </a:r>
          </a:p>
        </p:txBody>
      </p:sp>
      <p:pic>
        <p:nvPicPr>
          <p:cNvPr id="16" name="Picture 15">
            <a:extLst>
              <a:ext uri="{FF2B5EF4-FFF2-40B4-BE49-F238E27FC236}">
                <a16:creationId xmlns:a16="http://schemas.microsoft.com/office/drawing/2014/main" id="{A9566511-719A-478C-8F6B-3D9CCD460CF0}"/>
              </a:ext>
            </a:extLst>
          </p:cNvPr>
          <p:cNvPicPr>
            <a:picLocks noChangeAspect="1"/>
          </p:cNvPicPr>
          <p:nvPr/>
        </p:nvPicPr>
        <p:blipFill>
          <a:blip r:embed="rId4"/>
          <a:stretch>
            <a:fillRect/>
          </a:stretch>
        </p:blipFill>
        <p:spPr>
          <a:xfrm>
            <a:off x="355922" y="3844476"/>
            <a:ext cx="1338356" cy="1332100"/>
          </a:xfrm>
          <a:prstGeom prst="rect">
            <a:avLst/>
          </a:prstGeom>
        </p:spPr>
      </p:pic>
      <p:sp>
        <p:nvSpPr>
          <p:cNvPr id="17" name="Rectangle 16">
            <a:extLst>
              <a:ext uri="{FF2B5EF4-FFF2-40B4-BE49-F238E27FC236}">
                <a16:creationId xmlns:a16="http://schemas.microsoft.com/office/drawing/2014/main" id="{4E75C18C-5D69-47F8-A290-28D6D98D19A2}"/>
              </a:ext>
            </a:extLst>
          </p:cNvPr>
          <p:cNvSpPr/>
          <p:nvPr/>
        </p:nvSpPr>
        <p:spPr>
          <a:xfrm>
            <a:off x="8429605" y="1891661"/>
            <a:ext cx="3303318" cy="3383234"/>
          </a:xfrm>
          <a:prstGeom prst="rect">
            <a:avLst/>
          </a:prstGeom>
          <a:ln w="28575">
            <a:solidFill>
              <a:schemeClr val="tx1"/>
            </a:solidFill>
          </a:ln>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Week 28 (Summary)</a:t>
            </a:r>
            <a:endParaRPr kumimoji="0" lang="en-GB" sz="1800" b="0"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1 CIM file</a:t>
            </a:r>
            <a:endParaRPr kumimoji="0" lang="en-GB" sz="1800" b="0"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240 data tables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mn-ea"/>
                <a:cs typeface="Times New Roman" panose="02020603050405020304" pitchFamily="18" charset="0"/>
              </a:rPr>
              <a:t>Note:  It may be possible to present the data in the 240 (excel) data tables via a Steady State Hypothesis (SSH) file, but this would require extra DNO resource to convert the excel data files in to a SSH format.</a:t>
            </a:r>
            <a:endPar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5751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F2D15-016C-47ED-9E3E-A5639F4A7CCE}"/>
              </a:ext>
            </a:extLst>
          </p:cNvPr>
          <p:cNvSpPr>
            <a:spLocks noGrp="1"/>
          </p:cNvSpPr>
          <p:nvPr>
            <p:ph type="title"/>
          </p:nvPr>
        </p:nvSpPr>
        <p:spPr>
          <a:xfrm>
            <a:off x="191344" y="19680"/>
            <a:ext cx="10515600" cy="1325563"/>
          </a:xfrm>
        </p:spPr>
        <p:txBody>
          <a:bodyPr>
            <a:normAutofit/>
          </a:bodyPr>
          <a:lstStyle/>
          <a:p>
            <a:r>
              <a:rPr lang="en-GB" sz="3000"/>
              <a:t>Option 1 - Continued</a:t>
            </a:r>
          </a:p>
        </p:txBody>
      </p:sp>
      <p:sp>
        <p:nvSpPr>
          <p:cNvPr id="3" name="Slide Number Placeholder 2">
            <a:extLst>
              <a:ext uri="{FF2B5EF4-FFF2-40B4-BE49-F238E27FC236}">
                <a16:creationId xmlns:a16="http://schemas.microsoft.com/office/drawing/2014/main" id="{85E5CFBC-EF88-4257-A525-1CAFEEB6DB9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2D27D648-B8E1-4E8C-91B3-E77822932D14}"/>
              </a:ext>
            </a:extLst>
          </p:cNvPr>
          <p:cNvSpPr txBox="1"/>
          <p:nvPr/>
        </p:nvSpPr>
        <p:spPr>
          <a:xfrm>
            <a:off x="191344" y="1124744"/>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 GB NETS Minimum Submission</a:t>
            </a:r>
          </a:p>
        </p:txBody>
      </p:sp>
      <p:pic>
        <p:nvPicPr>
          <p:cNvPr id="6" name="Picture 5">
            <a:extLst>
              <a:ext uri="{FF2B5EF4-FFF2-40B4-BE49-F238E27FC236}">
                <a16:creationId xmlns:a16="http://schemas.microsoft.com/office/drawing/2014/main" id="{D861CF4C-898A-4D0E-B11C-F4496D16B2F9}"/>
              </a:ext>
            </a:extLst>
          </p:cNvPr>
          <p:cNvPicPr>
            <a:picLocks noChangeAspect="1"/>
          </p:cNvPicPr>
          <p:nvPr/>
        </p:nvPicPr>
        <p:blipFill>
          <a:blip r:embed="rId2"/>
          <a:stretch>
            <a:fillRect/>
          </a:stretch>
        </p:blipFill>
        <p:spPr>
          <a:xfrm>
            <a:off x="442913" y="1916832"/>
            <a:ext cx="851681" cy="841933"/>
          </a:xfrm>
          <a:prstGeom prst="rect">
            <a:avLst/>
          </a:prstGeom>
        </p:spPr>
      </p:pic>
      <p:sp>
        <p:nvSpPr>
          <p:cNvPr id="7" name="TextBox 6">
            <a:extLst>
              <a:ext uri="{FF2B5EF4-FFF2-40B4-BE49-F238E27FC236}">
                <a16:creationId xmlns:a16="http://schemas.microsoft.com/office/drawing/2014/main" id="{33347CD4-5023-475D-A5B1-E5515D2B376B}"/>
              </a:ext>
            </a:extLst>
          </p:cNvPr>
          <p:cNvSpPr txBox="1"/>
          <p:nvPr/>
        </p:nvSpPr>
        <p:spPr>
          <a:xfrm>
            <a:off x="1432776" y="1752906"/>
            <a:ext cx="2345576" cy="132300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1 CIM file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BSP Outturn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Representation</a:t>
            </a:r>
          </a:p>
        </p:txBody>
      </p:sp>
      <p:pic>
        <p:nvPicPr>
          <p:cNvPr id="8" name="Picture 7">
            <a:extLst>
              <a:ext uri="{FF2B5EF4-FFF2-40B4-BE49-F238E27FC236}">
                <a16:creationId xmlns:a16="http://schemas.microsoft.com/office/drawing/2014/main" id="{1125B30D-3DBD-4155-86A7-A1CFB948B253}"/>
              </a:ext>
            </a:extLst>
          </p:cNvPr>
          <p:cNvPicPr>
            <a:picLocks noChangeAspect="1"/>
          </p:cNvPicPr>
          <p:nvPr/>
        </p:nvPicPr>
        <p:blipFill>
          <a:blip r:embed="rId3"/>
          <a:stretch>
            <a:fillRect/>
          </a:stretch>
        </p:blipFill>
        <p:spPr>
          <a:xfrm>
            <a:off x="3863752" y="1891661"/>
            <a:ext cx="1636321" cy="1323010"/>
          </a:xfrm>
          <a:prstGeom prst="rect">
            <a:avLst/>
          </a:prstGeom>
        </p:spPr>
      </p:pic>
      <p:sp>
        <p:nvSpPr>
          <p:cNvPr id="9" name="TextBox 8">
            <a:extLst>
              <a:ext uri="{FF2B5EF4-FFF2-40B4-BE49-F238E27FC236}">
                <a16:creationId xmlns:a16="http://schemas.microsoft.com/office/drawing/2014/main" id="{C5FDEFB7-0F76-4ABB-BE37-63090510F61E}"/>
              </a:ext>
            </a:extLst>
          </p:cNvPr>
          <p:cNvSpPr txBox="1"/>
          <p:nvPr/>
        </p:nvSpPr>
        <p:spPr>
          <a:xfrm>
            <a:off x="5660797" y="1783051"/>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120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Detailing BSP Outturn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and 8 year forecast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(at NETS Minimum) </a:t>
            </a:r>
          </a:p>
        </p:txBody>
      </p:sp>
      <p:sp>
        <p:nvSpPr>
          <p:cNvPr id="10" name="TextBox 9">
            <a:extLst>
              <a:ext uri="{FF2B5EF4-FFF2-40B4-BE49-F238E27FC236}">
                <a16:creationId xmlns:a16="http://schemas.microsoft.com/office/drawing/2014/main" id="{20191C1C-7C57-4EC8-B148-010B3A7F17A7}"/>
              </a:ext>
            </a:extLst>
          </p:cNvPr>
          <p:cNvSpPr txBox="1"/>
          <p:nvPr/>
        </p:nvSpPr>
        <p:spPr>
          <a:xfrm>
            <a:off x="335360" y="3332319"/>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 Access Period Submission</a:t>
            </a:r>
          </a:p>
        </p:txBody>
      </p:sp>
      <p:pic>
        <p:nvPicPr>
          <p:cNvPr id="11" name="Picture 10">
            <a:extLst>
              <a:ext uri="{FF2B5EF4-FFF2-40B4-BE49-F238E27FC236}">
                <a16:creationId xmlns:a16="http://schemas.microsoft.com/office/drawing/2014/main" id="{66DF0428-20CF-4D4D-9983-4CE7D4E6DF7E}"/>
              </a:ext>
            </a:extLst>
          </p:cNvPr>
          <p:cNvPicPr>
            <a:picLocks noChangeAspect="1"/>
          </p:cNvPicPr>
          <p:nvPr/>
        </p:nvPicPr>
        <p:blipFill>
          <a:blip r:embed="rId2"/>
          <a:stretch>
            <a:fillRect/>
          </a:stretch>
        </p:blipFill>
        <p:spPr>
          <a:xfrm>
            <a:off x="586929" y="4124407"/>
            <a:ext cx="851681" cy="841933"/>
          </a:xfrm>
          <a:prstGeom prst="rect">
            <a:avLst/>
          </a:prstGeom>
        </p:spPr>
      </p:pic>
      <p:sp>
        <p:nvSpPr>
          <p:cNvPr id="12" name="TextBox 11">
            <a:extLst>
              <a:ext uri="{FF2B5EF4-FFF2-40B4-BE49-F238E27FC236}">
                <a16:creationId xmlns:a16="http://schemas.microsoft.com/office/drawing/2014/main" id="{A9AF75B7-3FDD-451E-BB26-686B5AF490F9}"/>
              </a:ext>
            </a:extLst>
          </p:cNvPr>
          <p:cNvSpPr txBox="1"/>
          <p:nvPr/>
        </p:nvSpPr>
        <p:spPr>
          <a:xfrm>
            <a:off x="1775520" y="4099236"/>
            <a:ext cx="1636320" cy="914400"/>
          </a:xfrm>
          <a:prstGeom prst="rect">
            <a:avLst/>
          </a:prstGeom>
          <a:noFill/>
        </p:spPr>
        <p:txBody>
          <a:bodyPr wrap="none" tIns="90000" bIns="90000"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CIM file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p:txBody>
      </p:sp>
      <p:pic>
        <p:nvPicPr>
          <p:cNvPr id="13" name="Picture 12">
            <a:extLst>
              <a:ext uri="{FF2B5EF4-FFF2-40B4-BE49-F238E27FC236}">
                <a16:creationId xmlns:a16="http://schemas.microsoft.com/office/drawing/2014/main" id="{723F70A4-1D6D-4878-9191-47C99CA6BEE7}"/>
              </a:ext>
            </a:extLst>
          </p:cNvPr>
          <p:cNvPicPr>
            <a:picLocks noChangeAspect="1"/>
          </p:cNvPicPr>
          <p:nvPr/>
        </p:nvPicPr>
        <p:blipFill>
          <a:blip r:embed="rId3"/>
          <a:stretch>
            <a:fillRect/>
          </a:stretch>
        </p:blipFill>
        <p:spPr>
          <a:xfrm>
            <a:off x="4007768" y="4099236"/>
            <a:ext cx="1636321" cy="1323010"/>
          </a:xfrm>
          <a:prstGeom prst="rect">
            <a:avLst/>
          </a:prstGeom>
        </p:spPr>
      </p:pic>
      <p:sp>
        <p:nvSpPr>
          <p:cNvPr id="14" name="TextBox 13">
            <a:extLst>
              <a:ext uri="{FF2B5EF4-FFF2-40B4-BE49-F238E27FC236}">
                <a16:creationId xmlns:a16="http://schemas.microsoft.com/office/drawing/2014/main" id="{4068B91A-C43C-42A7-B55C-4A7F0C38C8D2}"/>
              </a:ext>
            </a:extLst>
          </p:cNvPr>
          <p:cNvSpPr txBox="1"/>
          <p:nvPr/>
        </p:nvSpPr>
        <p:spPr>
          <a:xfrm>
            <a:off x="5660797" y="3844476"/>
            <a:ext cx="2814208"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120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Detailing BSP Outturn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(at  GSP Access Period Peak)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and 8 year forecast</a:t>
            </a:r>
          </a:p>
        </p:txBody>
      </p:sp>
      <p:pic>
        <p:nvPicPr>
          <p:cNvPr id="15" name="Picture 14">
            <a:extLst>
              <a:ext uri="{FF2B5EF4-FFF2-40B4-BE49-F238E27FC236}">
                <a16:creationId xmlns:a16="http://schemas.microsoft.com/office/drawing/2014/main" id="{69A55A76-71E9-49F3-8E16-999B1ED27880}"/>
              </a:ext>
            </a:extLst>
          </p:cNvPr>
          <p:cNvPicPr>
            <a:picLocks noChangeAspect="1"/>
          </p:cNvPicPr>
          <p:nvPr/>
        </p:nvPicPr>
        <p:blipFill>
          <a:blip r:embed="rId4"/>
          <a:stretch>
            <a:fillRect/>
          </a:stretch>
        </p:blipFill>
        <p:spPr>
          <a:xfrm>
            <a:off x="355922" y="3844476"/>
            <a:ext cx="1338356" cy="1332100"/>
          </a:xfrm>
          <a:prstGeom prst="rect">
            <a:avLst/>
          </a:prstGeom>
        </p:spPr>
      </p:pic>
    </p:spTree>
    <p:extLst>
      <p:ext uri="{BB962C8B-B14F-4D97-AF65-F5344CB8AC3E}">
        <p14:creationId xmlns:p14="http://schemas.microsoft.com/office/powerpoint/2010/main" val="2160996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26BC7-0200-4521-B96A-1FFAD83FFFCA}"/>
              </a:ext>
            </a:extLst>
          </p:cNvPr>
          <p:cNvSpPr>
            <a:spLocks noGrp="1"/>
          </p:cNvSpPr>
          <p:nvPr>
            <p:ph type="title"/>
          </p:nvPr>
        </p:nvSpPr>
        <p:spPr>
          <a:xfrm>
            <a:off x="191344" y="122619"/>
            <a:ext cx="10515600" cy="1325563"/>
          </a:xfrm>
        </p:spPr>
        <p:txBody>
          <a:bodyPr>
            <a:normAutofit/>
          </a:bodyPr>
          <a:lstStyle/>
          <a:p>
            <a:r>
              <a:rPr lang="en-GB" sz="3000"/>
              <a:t>Option 1 - Continued</a:t>
            </a:r>
          </a:p>
        </p:txBody>
      </p:sp>
      <p:sp>
        <p:nvSpPr>
          <p:cNvPr id="3" name="Slide Number Placeholder 2">
            <a:extLst>
              <a:ext uri="{FF2B5EF4-FFF2-40B4-BE49-F238E27FC236}">
                <a16:creationId xmlns:a16="http://schemas.microsoft.com/office/drawing/2014/main" id="{BEF902EE-3EA7-46B8-95AB-7816675670F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7AF8A12D-94D1-418C-9860-BFE3102A9136}"/>
              </a:ext>
            </a:extLst>
          </p:cNvPr>
          <p:cNvSpPr txBox="1"/>
          <p:nvPr/>
        </p:nvSpPr>
        <p:spPr>
          <a:xfrm>
            <a:off x="191344" y="1124744"/>
            <a:ext cx="4320480"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 GSP Summer Minimum Submission</a:t>
            </a:r>
          </a:p>
        </p:txBody>
      </p:sp>
      <p:pic>
        <p:nvPicPr>
          <p:cNvPr id="8" name="Picture 7">
            <a:extLst>
              <a:ext uri="{FF2B5EF4-FFF2-40B4-BE49-F238E27FC236}">
                <a16:creationId xmlns:a16="http://schemas.microsoft.com/office/drawing/2014/main" id="{C35B3C0B-4785-4C73-BD6C-2193621EAB47}"/>
              </a:ext>
            </a:extLst>
          </p:cNvPr>
          <p:cNvPicPr>
            <a:picLocks noChangeAspect="1"/>
          </p:cNvPicPr>
          <p:nvPr/>
        </p:nvPicPr>
        <p:blipFill>
          <a:blip r:embed="rId3"/>
          <a:stretch>
            <a:fillRect/>
          </a:stretch>
        </p:blipFill>
        <p:spPr>
          <a:xfrm>
            <a:off x="3863752" y="1891661"/>
            <a:ext cx="1636321" cy="1323010"/>
          </a:xfrm>
          <a:prstGeom prst="rect">
            <a:avLst/>
          </a:prstGeom>
        </p:spPr>
      </p:pic>
      <p:sp>
        <p:nvSpPr>
          <p:cNvPr id="9" name="TextBox 8">
            <a:extLst>
              <a:ext uri="{FF2B5EF4-FFF2-40B4-BE49-F238E27FC236}">
                <a16:creationId xmlns:a16="http://schemas.microsoft.com/office/drawing/2014/main" id="{AB7BDAD4-2FA7-4028-BBA0-0B4CB1C6F7FE}"/>
              </a:ext>
            </a:extLst>
          </p:cNvPr>
          <p:cNvSpPr txBox="1"/>
          <p:nvPr/>
        </p:nvSpPr>
        <p:spPr>
          <a:xfrm>
            <a:off x="5660797" y="1783051"/>
            <a:ext cx="2163395"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120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Detailing BSP Outturn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and 8 year forecast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(at GSP Summer Minimum) </a:t>
            </a:r>
          </a:p>
        </p:txBody>
      </p:sp>
      <p:sp>
        <p:nvSpPr>
          <p:cNvPr id="10" name="TextBox 9">
            <a:extLst>
              <a:ext uri="{FF2B5EF4-FFF2-40B4-BE49-F238E27FC236}">
                <a16:creationId xmlns:a16="http://schemas.microsoft.com/office/drawing/2014/main" id="{792E4AE5-1168-4392-8D73-85B3861E6885}"/>
              </a:ext>
            </a:extLst>
          </p:cNvPr>
          <p:cNvSpPr txBox="1"/>
          <p:nvPr/>
        </p:nvSpPr>
        <p:spPr>
          <a:xfrm>
            <a:off x="335359" y="3332319"/>
            <a:ext cx="5164713"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 GSP Summer Daylight Minimum Submission</a:t>
            </a:r>
          </a:p>
        </p:txBody>
      </p:sp>
      <p:pic>
        <p:nvPicPr>
          <p:cNvPr id="11" name="Picture 10">
            <a:extLst>
              <a:ext uri="{FF2B5EF4-FFF2-40B4-BE49-F238E27FC236}">
                <a16:creationId xmlns:a16="http://schemas.microsoft.com/office/drawing/2014/main" id="{7FCB1327-F155-4060-B6E9-60E12A86ED2F}"/>
              </a:ext>
            </a:extLst>
          </p:cNvPr>
          <p:cNvPicPr>
            <a:picLocks noChangeAspect="1"/>
          </p:cNvPicPr>
          <p:nvPr/>
        </p:nvPicPr>
        <p:blipFill>
          <a:blip r:embed="rId4"/>
          <a:stretch>
            <a:fillRect/>
          </a:stretch>
        </p:blipFill>
        <p:spPr>
          <a:xfrm>
            <a:off x="586929" y="4124407"/>
            <a:ext cx="851681" cy="841933"/>
          </a:xfrm>
          <a:prstGeom prst="rect">
            <a:avLst/>
          </a:prstGeom>
        </p:spPr>
      </p:pic>
      <p:sp>
        <p:nvSpPr>
          <p:cNvPr id="12" name="TextBox 11">
            <a:extLst>
              <a:ext uri="{FF2B5EF4-FFF2-40B4-BE49-F238E27FC236}">
                <a16:creationId xmlns:a16="http://schemas.microsoft.com/office/drawing/2014/main" id="{800E6DC9-FBFE-4E2C-AD0C-781584B7E547}"/>
              </a:ext>
            </a:extLst>
          </p:cNvPr>
          <p:cNvSpPr txBox="1"/>
          <p:nvPr/>
        </p:nvSpPr>
        <p:spPr>
          <a:xfrm>
            <a:off x="1775520" y="4099236"/>
            <a:ext cx="1636320" cy="914400"/>
          </a:xfrm>
          <a:prstGeom prst="rect">
            <a:avLst/>
          </a:prstGeom>
          <a:noFill/>
        </p:spPr>
        <p:txBody>
          <a:bodyPr wrap="none" tIns="90000" bIns="90000"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CIM file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p:txBody>
      </p:sp>
      <p:pic>
        <p:nvPicPr>
          <p:cNvPr id="13" name="Picture 12">
            <a:extLst>
              <a:ext uri="{FF2B5EF4-FFF2-40B4-BE49-F238E27FC236}">
                <a16:creationId xmlns:a16="http://schemas.microsoft.com/office/drawing/2014/main" id="{26A00DC0-1B92-405A-AEB3-BA337023DF09}"/>
              </a:ext>
            </a:extLst>
          </p:cNvPr>
          <p:cNvPicPr>
            <a:picLocks noChangeAspect="1"/>
          </p:cNvPicPr>
          <p:nvPr/>
        </p:nvPicPr>
        <p:blipFill>
          <a:blip r:embed="rId3"/>
          <a:stretch>
            <a:fillRect/>
          </a:stretch>
        </p:blipFill>
        <p:spPr>
          <a:xfrm>
            <a:off x="4007768" y="4099236"/>
            <a:ext cx="1636321" cy="1323010"/>
          </a:xfrm>
          <a:prstGeom prst="rect">
            <a:avLst/>
          </a:prstGeom>
        </p:spPr>
      </p:pic>
      <p:sp>
        <p:nvSpPr>
          <p:cNvPr id="14" name="TextBox 13">
            <a:extLst>
              <a:ext uri="{FF2B5EF4-FFF2-40B4-BE49-F238E27FC236}">
                <a16:creationId xmlns:a16="http://schemas.microsoft.com/office/drawing/2014/main" id="{069AD526-E7AD-4B15-90E9-D9F416C1EE1B}"/>
              </a:ext>
            </a:extLst>
          </p:cNvPr>
          <p:cNvSpPr txBox="1"/>
          <p:nvPr/>
        </p:nvSpPr>
        <p:spPr>
          <a:xfrm>
            <a:off x="5660797" y="3844476"/>
            <a:ext cx="2739459" cy="1744764"/>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120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Detailing BSP Outturn and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 8 year forecast (at  GSP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Summer Daylight Minimum)</a:t>
            </a:r>
          </a:p>
        </p:txBody>
      </p:sp>
      <p:pic>
        <p:nvPicPr>
          <p:cNvPr id="15" name="Picture 14">
            <a:extLst>
              <a:ext uri="{FF2B5EF4-FFF2-40B4-BE49-F238E27FC236}">
                <a16:creationId xmlns:a16="http://schemas.microsoft.com/office/drawing/2014/main" id="{9B9E340A-B35B-42B0-9D4E-C7EA9E9541A8}"/>
              </a:ext>
            </a:extLst>
          </p:cNvPr>
          <p:cNvPicPr>
            <a:picLocks noChangeAspect="1"/>
          </p:cNvPicPr>
          <p:nvPr/>
        </p:nvPicPr>
        <p:blipFill>
          <a:blip r:embed="rId5"/>
          <a:stretch>
            <a:fillRect/>
          </a:stretch>
        </p:blipFill>
        <p:spPr>
          <a:xfrm>
            <a:off x="355922" y="3844476"/>
            <a:ext cx="1338356" cy="1332100"/>
          </a:xfrm>
          <a:prstGeom prst="rect">
            <a:avLst/>
          </a:prstGeom>
        </p:spPr>
      </p:pic>
      <p:sp>
        <p:nvSpPr>
          <p:cNvPr id="16" name="Rectangle 15">
            <a:extLst>
              <a:ext uri="{FF2B5EF4-FFF2-40B4-BE49-F238E27FC236}">
                <a16:creationId xmlns:a16="http://schemas.microsoft.com/office/drawing/2014/main" id="{537A4537-0B47-4D8B-87AF-730E5968E9FA}"/>
              </a:ext>
            </a:extLst>
          </p:cNvPr>
          <p:cNvSpPr/>
          <p:nvPr/>
        </p:nvSpPr>
        <p:spPr>
          <a:xfrm>
            <a:off x="8553323" y="1737383"/>
            <a:ext cx="3303318" cy="3383234"/>
          </a:xfrm>
          <a:prstGeom prst="rect">
            <a:avLst/>
          </a:prstGeom>
          <a:ln w="28575">
            <a:solidFill>
              <a:schemeClr val="tx1"/>
            </a:solidFill>
          </a:ln>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Week 2 (Summary)</a:t>
            </a:r>
            <a:endParaRPr kumimoji="0" lang="en-GB" sz="1800" b="0"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1 CIM file </a:t>
            </a:r>
            <a:endParaRPr kumimoji="0" lang="en-GB" sz="1800" b="0"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480 data tables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mn-ea"/>
                <a:cs typeface="Times New Roman" panose="02020603050405020304" pitchFamily="18" charset="0"/>
              </a:rPr>
              <a:t>It may be possible to present the data in the 240 (excel) data tables via a Steady State Hypothesis (SSH) file, but this would require extra DNO resource to convert the excel data files in to a SSH format.</a:t>
            </a:r>
            <a:endPar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endParaRPr>
          </a:p>
        </p:txBody>
      </p:sp>
      <p:pic>
        <p:nvPicPr>
          <p:cNvPr id="18" name="Picture 17">
            <a:extLst>
              <a:ext uri="{FF2B5EF4-FFF2-40B4-BE49-F238E27FC236}">
                <a16:creationId xmlns:a16="http://schemas.microsoft.com/office/drawing/2014/main" id="{6B06A88A-8481-43AB-90E3-EEA9F465E205}"/>
              </a:ext>
            </a:extLst>
          </p:cNvPr>
          <p:cNvPicPr>
            <a:picLocks noChangeAspect="1"/>
          </p:cNvPicPr>
          <p:nvPr/>
        </p:nvPicPr>
        <p:blipFill>
          <a:blip r:embed="rId4"/>
          <a:stretch>
            <a:fillRect/>
          </a:stretch>
        </p:blipFill>
        <p:spPr>
          <a:xfrm>
            <a:off x="586929" y="2075736"/>
            <a:ext cx="851681" cy="841933"/>
          </a:xfrm>
          <a:prstGeom prst="rect">
            <a:avLst/>
          </a:prstGeom>
        </p:spPr>
      </p:pic>
      <p:pic>
        <p:nvPicPr>
          <p:cNvPr id="19" name="Picture 18">
            <a:extLst>
              <a:ext uri="{FF2B5EF4-FFF2-40B4-BE49-F238E27FC236}">
                <a16:creationId xmlns:a16="http://schemas.microsoft.com/office/drawing/2014/main" id="{BC6AC35E-85F6-46CE-8692-FFEDD96DF7A1}"/>
              </a:ext>
            </a:extLst>
          </p:cNvPr>
          <p:cNvPicPr>
            <a:picLocks noChangeAspect="1"/>
          </p:cNvPicPr>
          <p:nvPr/>
        </p:nvPicPr>
        <p:blipFill>
          <a:blip r:embed="rId5"/>
          <a:stretch>
            <a:fillRect/>
          </a:stretch>
        </p:blipFill>
        <p:spPr>
          <a:xfrm>
            <a:off x="355922" y="1795805"/>
            <a:ext cx="1338356" cy="1332100"/>
          </a:xfrm>
          <a:prstGeom prst="rect">
            <a:avLst/>
          </a:prstGeom>
        </p:spPr>
      </p:pic>
      <p:sp>
        <p:nvSpPr>
          <p:cNvPr id="20" name="TextBox 19">
            <a:extLst>
              <a:ext uri="{FF2B5EF4-FFF2-40B4-BE49-F238E27FC236}">
                <a16:creationId xmlns:a16="http://schemas.microsoft.com/office/drawing/2014/main" id="{00077D5D-1371-4AA7-9396-F169DFC61366}"/>
              </a:ext>
            </a:extLst>
          </p:cNvPr>
          <p:cNvSpPr txBox="1"/>
          <p:nvPr/>
        </p:nvSpPr>
        <p:spPr>
          <a:xfrm>
            <a:off x="1775520" y="2075736"/>
            <a:ext cx="1636320" cy="914400"/>
          </a:xfrm>
          <a:prstGeom prst="rect">
            <a:avLst/>
          </a:prstGeom>
          <a:noFill/>
        </p:spPr>
        <p:txBody>
          <a:bodyPr wrap="none" tIns="90000" bIns="90000"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CIM file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p:txBody>
      </p:sp>
    </p:spTree>
    <p:extLst>
      <p:ext uri="{BB962C8B-B14F-4D97-AF65-F5344CB8AC3E}">
        <p14:creationId xmlns:p14="http://schemas.microsoft.com/office/powerpoint/2010/main" val="2181573923"/>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6950F-516A-40CD-A807-683331750A0E}"/>
              </a:ext>
            </a:extLst>
          </p:cNvPr>
          <p:cNvSpPr>
            <a:spLocks noGrp="1"/>
          </p:cNvSpPr>
          <p:nvPr>
            <p:ph type="title"/>
          </p:nvPr>
        </p:nvSpPr>
        <p:spPr>
          <a:xfrm>
            <a:off x="287542" y="77390"/>
            <a:ext cx="10515600" cy="1325563"/>
          </a:xfrm>
        </p:spPr>
        <p:txBody>
          <a:bodyPr>
            <a:normAutofit/>
          </a:bodyPr>
          <a:lstStyle/>
          <a:p>
            <a:r>
              <a:rPr lang="en-GB" sz="3000"/>
              <a:t>Option 2 – All Cardinal Point Scenarios in CIM files</a:t>
            </a:r>
          </a:p>
        </p:txBody>
      </p:sp>
      <p:sp>
        <p:nvSpPr>
          <p:cNvPr id="3" name="Slide Number Placeholder 2">
            <a:extLst>
              <a:ext uri="{FF2B5EF4-FFF2-40B4-BE49-F238E27FC236}">
                <a16:creationId xmlns:a16="http://schemas.microsoft.com/office/drawing/2014/main" id="{D31BDD2E-066F-481B-B1DE-9D6D6EDC0DA6}"/>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5" name="Slide Number Placeholder 2">
            <a:extLst>
              <a:ext uri="{FF2B5EF4-FFF2-40B4-BE49-F238E27FC236}">
                <a16:creationId xmlns:a16="http://schemas.microsoft.com/office/drawing/2014/main" id="{CB3FC407-854B-411E-8CCF-9E5EE1F887AB}"/>
              </a:ext>
            </a:extLst>
          </p:cNvPr>
          <p:cNvSpPr txBox="1">
            <a:spLocks/>
          </p:cNvSpPr>
          <p:nvPr/>
        </p:nvSpPr>
        <p:spPr>
          <a:xfrm>
            <a:off x="10934564" y="6436904"/>
            <a:ext cx="1176882"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F2F6664B-4CCA-431D-A16B-38C56C1D85A2}"/>
              </a:ext>
            </a:extLst>
          </p:cNvPr>
          <p:cNvSpPr txBox="1"/>
          <p:nvPr/>
        </p:nvSpPr>
        <p:spPr>
          <a:xfrm>
            <a:off x="188603" y="1871445"/>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28 GB NETS Peak Submission</a:t>
            </a:r>
          </a:p>
        </p:txBody>
      </p:sp>
      <p:pic>
        <p:nvPicPr>
          <p:cNvPr id="7" name="Picture 6">
            <a:extLst>
              <a:ext uri="{FF2B5EF4-FFF2-40B4-BE49-F238E27FC236}">
                <a16:creationId xmlns:a16="http://schemas.microsoft.com/office/drawing/2014/main" id="{B09D2317-6F57-428F-9F6E-52B93426929E}"/>
              </a:ext>
            </a:extLst>
          </p:cNvPr>
          <p:cNvPicPr>
            <a:picLocks noChangeAspect="1"/>
          </p:cNvPicPr>
          <p:nvPr/>
        </p:nvPicPr>
        <p:blipFill>
          <a:blip r:embed="rId3"/>
          <a:stretch>
            <a:fillRect/>
          </a:stretch>
        </p:blipFill>
        <p:spPr>
          <a:xfrm>
            <a:off x="440172" y="2663533"/>
            <a:ext cx="851681" cy="841933"/>
          </a:xfrm>
          <a:prstGeom prst="rect">
            <a:avLst/>
          </a:prstGeom>
        </p:spPr>
      </p:pic>
      <p:sp>
        <p:nvSpPr>
          <p:cNvPr id="8" name="TextBox 7">
            <a:extLst>
              <a:ext uri="{FF2B5EF4-FFF2-40B4-BE49-F238E27FC236}">
                <a16:creationId xmlns:a16="http://schemas.microsoft.com/office/drawing/2014/main" id="{6E4B5EDD-3913-4429-86DF-BB1FD41DF88E}"/>
              </a:ext>
            </a:extLst>
          </p:cNvPr>
          <p:cNvSpPr txBox="1"/>
          <p:nvPr/>
        </p:nvSpPr>
        <p:spPr>
          <a:xfrm>
            <a:off x="1430035" y="2499607"/>
            <a:ext cx="2345576" cy="132300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4 CIM files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BSP Outturn, Y1,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Y5 &amp; Y10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Representation</a:t>
            </a:r>
          </a:p>
        </p:txBody>
      </p:sp>
      <p:pic>
        <p:nvPicPr>
          <p:cNvPr id="9" name="Picture 8">
            <a:extLst>
              <a:ext uri="{FF2B5EF4-FFF2-40B4-BE49-F238E27FC236}">
                <a16:creationId xmlns:a16="http://schemas.microsoft.com/office/drawing/2014/main" id="{545495C8-7AB6-48D7-AAC8-0E6CE9E3BA17}"/>
              </a:ext>
            </a:extLst>
          </p:cNvPr>
          <p:cNvPicPr>
            <a:picLocks noChangeAspect="1"/>
          </p:cNvPicPr>
          <p:nvPr/>
        </p:nvPicPr>
        <p:blipFill>
          <a:blip r:embed="rId4"/>
          <a:stretch>
            <a:fillRect/>
          </a:stretch>
        </p:blipFill>
        <p:spPr>
          <a:xfrm>
            <a:off x="3861011" y="2638362"/>
            <a:ext cx="1636321" cy="1323010"/>
          </a:xfrm>
          <a:prstGeom prst="rect">
            <a:avLst/>
          </a:prstGeom>
        </p:spPr>
      </p:pic>
      <p:sp>
        <p:nvSpPr>
          <p:cNvPr id="10" name="TextBox 9">
            <a:extLst>
              <a:ext uri="{FF2B5EF4-FFF2-40B4-BE49-F238E27FC236}">
                <a16:creationId xmlns:a16="http://schemas.microsoft.com/office/drawing/2014/main" id="{DC017DBF-4AA3-4D9E-809D-B05CBDC4D72F}"/>
              </a:ext>
            </a:extLst>
          </p:cNvPr>
          <p:cNvSpPr txBox="1"/>
          <p:nvPr/>
        </p:nvSpPr>
        <p:spPr>
          <a:xfrm>
            <a:off x="5658056" y="2529752"/>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7CA51FA1-A079-4BEA-A82A-E3166F408F84}"/>
              </a:ext>
            </a:extLst>
          </p:cNvPr>
          <p:cNvSpPr txBox="1"/>
          <p:nvPr/>
        </p:nvSpPr>
        <p:spPr>
          <a:xfrm>
            <a:off x="332619" y="4079020"/>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28 GSP Peak Submission</a:t>
            </a:r>
          </a:p>
        </p:txBody>
      </p:sp>
      <p:pic>
        <p:nvPicPr>
          <p:cNvPr id="12" name="Picture 11">
            <a:extLst>
              <a:ext uri="{FF2B5EF4-FFF2-40B4-BE49-F238E27FC236}">
                <a16:creationId xmlns:a16="http://schemas.microsoft.com/office/drawing/2014/main" id="{18BBB6D2-21E8-41D8-92EE-9461EA2BA3C8}"/>
              </a:ext>
            </a:extLst>
          </p:cNvPr>
          <p:cNvPicPr>
            <a:picLocks noChangeAspect="1"/>
          </p:cNvPicPr>
          <p:nvPr/>
        </p:nvPicPr>
        <p:blipFill>
          <a:blip r:embed="rId3"/>
          <a:stretch>
            <a:fillRect/>
          </a:stretch>
        </p:blipFill>
        <p:spPr>
          <a:xfrm>
            <a:off x="584188" y="4871108"/>
            <a:ext cx="851681" cy="841933"/>
          </a:xfrm>
          <a:prstGeom prst="rect">
            <a:avLst/>
          </a:prstGeom>
        </p:spPr>
      </p:pic>
      <p:sp>
        <p:nvSpPr>
          <p:cNvPr id="13" name="TextBox 12">
            <a:extLst>
              <a:ext uri="{FF2B5EF4-FFF2-40B4-BE49-F238E27FC236}">
                <a16:creationId xmlns:a16="http://schemas.microsoft.com/office/drawing/2014/main" id="{560E46C9-BDD8-4FD2-9C7A-B99476615639}"/>
              </a:ext>
            </a:extLst>
          </p:cNvPr>
          <p:cNvSpPr txBox="1"/>
          <p:nvPr/>
        </p:nvSpPr>
        <p:spPr>
          <a:xfrm>
            <a:off x="1772779" y="4845936"/>
            <a:ext cx="1636320" cy="128257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4 CIM files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 for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each of 20 GSPs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(total = 80)</a:t>
            </a:r>
          </a:p>
        </p:txBody>
      </p:sp>
      <p:pic>
        <p:nvPicPr>
          <p:cNvPr id="16" name="Picture 15">
            <a:extLst>
              <a:ext uri="{FF2B5EF4-FFF2-40B4-BE49-F238E27FC236}">
                <a16:creationId xmlns:a16="http://schemas.microsoft.com/office/drawing/2014/main" id="{3E8F90CF-85DF-4E6E-BC41-E0279BE0988C}"/>
              </a:ext>
            </a:extLst>
          </p:cNvPr>
          <p:cNvPicPr>
            <a:picLocks noChangeAspect="1"/>
          </p:cNvPicPr>
          <p:nvPr/>
        </p:nvPicPr>
        <p:blipFill>
          <a:blip r:embed="rId5"/>
          <a:stretch>
            <a:fillRect/>
          </a:stretch>
        </p:blipFill>
        <p:spPr>
          <a:xfrm>
            <a:off x="3452070" y="2381959"/>
            <a:ext cx="1693046" cy="1685132"/>
          </a:xfrm>
          <a:prstGeom prst="rect">
            <a:avLst/>
          </a:prstGeom>
        </p:spPr>
      </p:pic>
      <p:sp>
        <p:nvSpPr>
          <p:cNvPr id="18" name="TextBox 17">
            <a:extLst>
              <a:ext uri="{FF2B5EF4-FFF2-40B4-BE49-F238E27FC236}">
                <a16:creationId xmlns:a16="http://schemas.microsoft.com/office/drawing/2014/main" id="{D922A18B-B326-4417-B765-2858A87EB757}"/>
              </a:ext>
            </a:extLst>
          </p:cNvPr>
          <p:cNvSpPr txBox="1"/>
          <p:nvPr/>
        </p:nvSpPr>
        <p:spPr>
          <a:xfrm>
            <a:off x="287542" y="1032218"/>
            <a:ext cx="9696890" cy="570895"/>
          </a:xfrm>
          <a:prstGeom prst="rect">
            <a:avLst/>
          </a:prstGeom>
          <a:noFill/>
        </p:spPr>
        <p:txBody>
          <a:bodyPr wrap="none" tIns="90000" bIns="90000"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One CIM Model for each of year Yr0 (Outturn) and forecasts for Yr1, Yr5 &amp; Yr10 for each Cardinal Point</a:t>
            </a:r>
          </a:p>
        </p:txBody>
      </p:sp>
      <p:pic>
        <p:nvPicPr>
          <p:cNvPr id="19" name="Picture 18">
            <a:extLst>
              <a:ext uri="{FF2B5EF4-FFF2-40B4-BE49-F238E27FC236}">
                <a16:creationId xmlns:a16="http://schemas.microsoft.com/office/drawing/2014/main" id="{48E277D2-336D-45E6-8EC6-ABA9165D9C30}"/>
              </a:ext>
            </a:extLst>
          </p:cNvPr>
          <p:cNvPicPr>
            <a:picLocks noChangeAspect="1"/>
          </p:cNvPicPr>
          <p:nvPr/>
        </p:nvPicPr>
        <p:blipFill>
          <a:blip r:embed="rId4"/>
          <a:stretch>
            <a:fillRect/>
          </a:stretch>
        </p:blipFill>
        <p:spPr>
          <a:xfrm>
            <a:off x="3863698" y="4644193"/>
            <a:ext cx="1636321" cy="1323010"/>
          </a:xfrm>
          <a:prstGeom prst="rect">
            <a:avLst/>
          </a:prstGeom>
        </p:spPr>
      </p:pic>
      <p:sp>
        <p:nvSpPr>
          <p:cNvPr id="20" name="TextBox 19">
            <a:extLst>
              <a:ext uri="{FF2B5EF4-FFF2-40B4-BE49-F238E27FC236}">
                <a16:creationId xmlns:a16="http://schemas.microsoft.com/office/drawing/2014/main" id="{102436AF-A8CE-4710-A474-2494570E09C1}"/>
              </a:ext>
            </a:extLst>
          </p:cNvPr>
          <p:cNvSpPr txBox="1"/>
          <p:nvPr/>
        </p:nvSpPr>
        <p:spPr>
          <a:xfrm>
            <a:off x="5717579" y="4535583"/>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FA8C6DCD-4087-4796-9142-C027BC70FDAE}"/>
              </a:ext>
            </a:extLst>
          </p:cNvPr>
          <p:cNvPicPr>
            <a:picLocks noChangeAspect="1"/>
          </p:cNvPicPr>
          <p:nvPr/>
        </p:nvPicPr>
        <p:blipFill>
          <a:blip r:embed="rId5"/>
          <a:stretch>
            <a:fillRect/>
          </a:stretch>
        </p:blipFill>
        <p:spPr>
          <a:xfrm>
            <a:off x="3454757" y="4387790"/>
            <a:ext cx="1693046" cy="1685132"/>
          </a:xfrm>
          <a:prstGeom prst="rect">
            <a:avLst/>
          </a:prstGeom>
        </p:spPr>
      </p:pic>
      <p:sp>
        <p:nvSpPr>
          <p:cNvPr id="22" name="Rectangle 21">
            <a:extLst>
              <a:ext uri="{FF2B5EF4-FFF2-40B4-BE49-F238E27FC236}">
                <a16:creationId xmlns:a16="http://schemas.microsoft.com/office/drawing/2014/main" id="{F87D515D-391C-4E0D-B540-42CA24D9F22D}"/>
              </a:ext>
            </a:extLst>
          </p:cNvPr>
          <p:cNvSpPr/>
          <p:nvPr/>
        </p:nvSpPr>
        <p:spPr>
          <a:xfrm>
            <a:off x="8475005" y="2970331"/>
            <a:ext cx="3303318" cy="1167243"/>
          </a:xfrm>
          <a:prstGeom prst="rect">
            <a:avLst/>
          </a:prstGeom>
          <a:ln w="28575">
            <a:solidFill>
              <a:schemeClr val="tx1"/>
            </a:solidFill>
          </a:ln>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Week 28 (Summary)</a:t>
            </a:r>
            <a:endParaRPr kumimoji="0" lang="en-GB" sz="1800" b="0"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84 CIM files </a:t>
            </a:r>
            <a:endParaRPr kumimoji="0" lang="en-GB" sz="1800" b="0"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No data tables</a:t>
            </a:r>
            <a:endPar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928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B4C0F-12F1-4B57-9797-6ADF5ED3CA1D}"/>
              </a:ext>
            </a:extLst>
          </p:cNvPr>
          <p:cNvSpPr>
            <a:spLocks noGrp="1"/>
          </p:cNvSpPr>
          <p:nvPr>
            <p:ph type="title"/>
          </p:nvPr>
        </p:nvSpPr>
        <p:spPr>
          <a:xfrm>
            <a:off x="324894" y="136525"/>
            <a:ext cx="10515600" cy="1325563"/>
          </a:xfrm>
        </p:spPr>
        <p:txBody>
          <a:bodyPr>
            <a:normAutofit/>
          </a:bodyPr>
          <a:lstStyle/>
          <a:p>
            <a:r>
              <a:rPr lang="en-GB" sz="3000"/>
              <a:t>Option 2 - Continued</a:t>
            </a:r>
          </a:p>
        </p:txBody>
      </p:sp>
      <p:sp>
        <p:nvSpPr>
          <p:cNvPr id="3" name="Slide Number Placeholder 2">
            <a:extLst>
              <a:ext uri="{FF2B5EF4-FFF2-40B4-BE49-F238E27FC236}">
                <a16:creationId xmlns:a16="http://schemas.microsoft.com/office/drawing/2014/main" id="{70861321-8830-4B1F-BA7F-31F6E2BAE29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71880B2E-4F2B-424C-A6B7-9D19DF9E1039}"/>
              </a:ext>
            </a:extLst>
          </p:cNvPr>
          <p:cNvSpPr txBox="1"/>
          <p:nvPr/>
        </p:nvSpPr>
        <p:spPr>
          <a:xfrm>
            <a:off x="260611" y="1367389"/>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 GB NETS Minimum Submission</a:t>
            </a:r>
          </a:p>
        </p:txBody>
      </p:sp>
      <p:pic>
        <p:nvPicPr>
          <p:cNvPr id="6" name="Picture 5">
            <a:extLst>
              <a:ext uri="{FF2B5EF4-FFF2-40B4-BE49-F238E27FC236}">
                <a16:creationId xmlns:a16="http://schemas.microsoft.com/office/drawing/2014/main" id="{9C372A56-8F4A-4083-90E9-54E6D120268B}"/>
              </a:ext>
            </a:extLst>
          </p:cNvPr>
          <p:cNvPicPr>
            <a:picLocks noChangeAspect="1"/>
          </p:cNvPicPr>
          <p:nvPr/>
        </p:nvPicPr>
        <p:blipFill>
          <a:blip r:embed="rId3"/>
          <a:stretch>
            <a:fillRect/>
          </a:stretch>
        </p:blipFill>
        <p:spPr>
          <a:xfrm>
            <a:off x="512180" y="2159477"/>
            <a:ext cx="851681" cy="841933"/>
          </a:xfrm>
          <a:prstGeom prst="rect">
            <a:avLst/>
          </a:prstGeom>
        </p:spPr>
      </p:pic>
      <p:sp>
        <p:nvSpPr>
          <p:cNvPr id="7" name="TextBox 6">
            <a:extLst>
              <a:ext uri="{FF2B5EF4-FFF2-40B4-BE49-F238E27FC236}">
                <a16:creationId xmlns:a16="http://schemas.microsoft.com/office/drawing/2014/main" id="{3BA9783F-63F5-4A25-9FD3-EF9942F748B2}"/>
              </a:ext>
            </a:extLst>
          </p:cNvPr>
          <p:cNvSpPr txBox="1"/>
          <p:nvPr/>
        </p:nvSpPr>
        <p:spPr>
          <a:xfrm>
            <a:off x="1502043" y="1995551"/>
            <a:ext cx="2345576" cy="1567484"/>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4 CIM file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BSP Outturn, Y1,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Y5 &amp; Y10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Representation</a:t>
            </a:r>
          </a:p>
        </p:txBody>
      </p:sp>
      <p:sp>
        <p:nvSpPr>
          <p:cNvPr id="9" name="TextBox 8">
            <a:extLst>
              <a:ext uri="{FF2B5EF4-FFF2-40B4-BE49-F238E27FC236}">
                <a16:creationId xmlns:a16="http://schemas.microsoft.com/office/drawing/2014/main" id="{12DA67CC-621C-4196-B8C7-4DA6C9F67C98}"/>
              </a:ext>
            </a:extLst>
          </p:cNvPr>
          <p:cNvSpPr txBox="1"/>
          <p:nvPr/>
        </p:nvSpPr>
        <p:spPr>
          <a:xfrm>
            <a:off x="7263212" y="2180290"/>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B7537096-A701-402F-BF57-13409A251082}"/>
              </a:ext>
            </a:extLst>
          </p:cNvPr>
          <p:cNvSpPr txBox="1"/>
          <p:nvPr/>
        </p:nvSpPr>
        <p:spPr>
          <a:xfrm>
            <a:off x="324894" y="3862829"/>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 Access Period Submission</a:t>
            </a:r>
          </a:p>
        </p:txBody>
      </p:sp>
      <p:pic>
        <p:nvPicPr>
          <p:cNvPr id="11" name="Picture 10">
            <a:extLst>
              <a:ext uri="{FF2B5EF4-FFF2-40B4-BE49-F238E27FC236}">
                <a16:creationId xmlns:a16="http://schemas.microsoft.com/office/drawing/2014/main" id="{AEB66EFF-00A7-4AF2-B88C-4541385D46EC}"/>
              </a:ext>
            </a:extLst>
          </p:cNvPr>
          <p:cNvPicPr>
            <a:picLocks noChangeAspect="1"/>
          </p:cNvPicPr>
          <p:nvPr/>
        </p:nvPicPr>
        <p:blipFill>
          <a:blip r:embed="rId3"/>
          <a:stretch>
            <a:fillRect/>
          </a:stretch>
        </p:blipFill>
        <p:spPr>
          <a:xfrm>
            <a:off x="576463" y="4654917"/>
            <a:ext cx="851681" cy="841933"/>
          </a:xfrm>
          <a:prstGeom prst="rect">
            <a:avLst/>
          </a:prstGeom>
        </p:spPr>
      </p:pic>
      <p:sp>
        <p:nvSpPr>
          <p:cNvPr id="16" name="TextBox 15">
            <a:extLst>
              <a:ext uri="{FF2B5EF4-FFF2-40B4-BE49-F238E27FC236}">
                <a16:creationId xmlns:a16="http://schemas.microsoft.com/office/drawing/2014/main" id="{5860ED16-D22D-41B9-84AA-C46B5870F2B1}"/>
              </a:ext>
            </a:extLst>
          </p:cNvPr>
          <p:cNvSpPr txBox="1"/>
          <p:nvPr/>
        </p:nvSpPr>
        <p:spPr>
          <a:xfrm>
            <a:off x="7263212" y="4509120"/>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p:txBody>
      </p:sp>
      <p:grpSp>
        <p:nvGrpSpPr>
          <p:cNvPr id="18" name="Group 17">
            <a:extLst>
              <a:ext uri="{FF2B5EF4-FFF2-40B4-BE49-F238E27FC236}">
                <a16:creationId xmlns:a16="http://schemas.microsoft.com/office/drawing/2014/main" id="{CC38612F-C568-434E-96DD-567C8BFCF2E9}"/>
              </a:ext>
            </a:extLst>
          </p:cNvPr>
          <p:cNvGrpSpPr/>
          <p:nvPr/>
        </p:nvGrpSpPr>
        <p:grpSpPr>
          <a:xfrm>
            <a:off x="4832969" y="1863368"/>
            <a:ext cx="2045262" cy="1685132"/>
            <a:chOff x="3526765" y="3883734"/>
            <a:chExt cx="2045262" cy="1685132"/>
          </a:xfrm>
        </p:grpSpPr>
        <p:pic>
          <p:nvPicPr>
            <p:cNvPr id="15" name="Picture 14">
              <a:extLst>
                <a:ext uri="{FF2B5EF4-FFF2-40B4-BE49-F238E27FC236}">
                  <a16:creationId xmlns:a16="http://schemas.microsoft.com/office/drawing/2014/main" id="{EB68A42A-B49C-4F82-96AD-784EB7C8659D}"/>
                </a:ext>
              </a:extLst>
            </p:cNvPr>
            <p:cNvPicPr>
              <a:picLocks noChangeAspect="1"/>
            </p:cNvPicPr>
            <p:nvPr/>
          </p:nvPicPr>
          <p:blipFill>
            <a:blip r:embed="rId4"/>
            <a:stretch>
              <a:fillRect/>
            </a:stretch>
          </p:blipFill>
          <p:spPr>
            <a:xfrm>
              <a:off x="3935706" y="4140137"/>
              <a:ext cx="1636321" cy="1323010"/>
            </a:xfrm>
            <a:prstGeom prst="rect">
              <a:avLst/>
            </a:prstGeom>
          </p:spPr>
        </p:pic>
        <p:pic>
          <p:nvPicPr>
            <p:cNvPr id="17" name="Picture 16">
              <a:extLst>
                <a:ext uri="{FF2B5EF4-FFF2-40B4-BE49-F238E27FC236}">
                  <a16:creationId xmlns:a16="http://schemas.microsoft.com/office/drawing/2014/main" id="{A453221B-40DF-4A70-AC12-DA224615FA93}"/>
                </a:ext>
              </a:extLst>
            </p:cNvPr>
            <p:cNvPicPr>
              <a:picLocks noChangeAspect="1"/>
            </p:cNvPicPr>
            <p:nvPr/>
          </p:nvPicPr>
          <p:blipFill>
            <a:blip r:embed="rId5"/>
            <a:stretch>
              <a:fillRect/>
            </a:stretch>
          </p:blipFill>
          <p:spPr>
            <a:xfrm>
              <a:off x="3526765" y="3883734"/>
              <a:ext cx="1693046" cy="1685132"/>
            </a:xfrm>
            <a:prstGeom prst="rect">
              <a:avLst/>
            </a:prstGeom>
          </p:spPr>
        </p:pic>
      </p:grpSp>
      <p:grpSp>
        <p:nvGrpSpPr>
          <p:cNvPr id="19" name="Group 18">
            <a:extLst>
              <a:ext uri="{FF2B5EF4-FFF2-40B4-BE49-F238E27FC236}">
                <a16:creationId xmlns:a16="http://schemas.microsoft.com/office/drawing/2014/main" id="{F674C953-708A-4B4F-8B7B-E7D3926106FA}"/>
              </a:ext>
            </a:extLst>
          </p:cNvPr>
          <p:cNvGrpSpPr/>
          <p:nvPr/>
        </p:nvGrpSpPr>
        <p:grpSpPr>
          <a:xfrm>
            <a:off x="4781344" y="4221518"/>
            <a:ext cx="2045262" cy="1685132"/>
            <a:chOff x="3526765" y="3883734"/>
            <a:chExt cx="2045262" cy="1685132"/>
          </a:xfrm>
        </p:grpSpPr>
        <p:pic>
          <p:nvPicPr>
            <p:cNvPr id="20" name="Picture 19">
              <a:extLst>
                <a:ext uri="{FF2B5EF4-FFF2-40B4-BE49-F238E27FC236}">
                  <a16:creationId xmlns:a16="http://schemas.microsoft.com/office/drawing/2014/main" id="{360A7FF7-D58B-44BF-987F-A532C45DE4C0}"/>
                </a:ext>
              </a:extLst>
            </p:cNvPr>
            <p:cNvPicPr>
              <a:picLocks noChangeAspect="1"/>
            </p:cNvPicPr>
            <p:nvPr/>
          </p:nvPicPr>
          <p:blipFill>
            <a:blip r:embed="rId4"/>
            <a:stretch>
              <a:fillRect/>
            </a:stretch>
          </p:blipFill>
          <p:spPr>
            <a:xfrm>
              <a:off x="3935706" y="4140137"/>
              <a:ext cx="1636321" cy="1323010"/>
            </a:xfrm>
            <a:prstGeom prst="rect">
              <a:avLst/>
            </a:prstGeom>
          </p:spPr>
        </p:pic>
        <p:pic>
          <p:nvPicPr>
            <p:cNvPr id="21" name="Picture 20">
              <a:extLst>
                <a:ext uri="{FF2B5EF4-FFF2-40B4-BE49-F238E27FC236}">
                  <a16:creationId xmlns:a16="http://schemas.microsoft.com/office/drawing/2014/main" id="{CF994218-D849-4714-8B7A-CE2B95EB3673}"/>
                </a:ext>
              </a:extLst>
            </p:cNvPr>
            <p:cNvPicPr>
              <a:picLocks noChangeAspect="1"/>
            </p:cNvPicPr>
            <p:nvPr/>
          </p:nvPicPr>
          <p:blipFill>
            <a:blip r:embed="rId5"/>
            <a:stretch>
              <a:fillRect/>
            </a:stretch>
          </p:blipFill>
          <p:spPr>
            <a:xfrm>
              <a:off x="3526765" y="3883734"/>
              <a:ext cx="1693046" cy="1685132"/>
            </a:xfrm>
            <a:prstGeom prst="rect">
              <a:avLst/>
            </a:prstGeom>
          </p:spPr>
        </p:pic>
      </p:grpSp>
      <p:sp>
        <p:nvSpPr>
          <p:cNvPr id="22" name="TextBox 21">
            <a:extLst>
              <a:ext uri="{FF2B5EF4-FFF2-40B4-BE49-F238E27FC236}">
                <a16:creationId xmlns:a16="http://schemas.microsoft.com/office/drawing/2014/main" id="{79E50BA1-C172-4766-90D2-EC2516891C16}"/>
              </a:ext>
            </a:extLst>
          </p:cNvPr>
          <p:cNvSpPr txBox="1"/>
          <p:nvPr/>
        </p:nvSpPr>
        <p:spPr>
          <a:xfrm>
            <a:off x="1626316" y="4409750"/>
            <a:ext cx="2957515" cy="1567484"/>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4 CIM files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 for each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of 10 Access Groups (total=40)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BSP Outturn, Y1,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Y5 &amp; Y10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Representation</a:t>
            </a:r>
          </a:p>
        </p:txBody>
      </p:sp>
    </p:spTree>
    <p:extLst>
      <p:ext uri="{BB962C8B-B14F-4D97-AF65-F5344CB8AC3E}">
        <p14:creationId xmlns:p14="http://schemas.microsoft.com/office/powerpoint/2010/main" val="1668981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C18D2-43AB-4F31-85F3-E3029FB2F762}"/>
              </a:ext>
            </a:extLst>
          </p:cNvPr>
          <p:cNvSpPr>
            <a:spLocks noGrp="1"/>
          </p:cNvSpPr>
          <p:nvPr>
            <p:ph type="title"/>
          </p:nvPr>
        </p:nvSpPr>
        <p:spPr>
          <a:xfrm>
            <a:off x="188603" y="149736"/>
            <a:ext cx="10515600" cy="1325563"/>
          </a:xfrm>
        </p:spPr>
        <p:txBody>
          <a:bodyPr>
            <a:normAutofit/>
          </a:bodyPr>
          <a:lstStyle/>
          <a:p>
            <a:r>
              <a:rPr lang="en-GB" sz="3000"/>
              <a:t>Option 2 - Continued</a:t>
            </a:r>
          </a:p>
        </p:txBody>
      </p:sp>
      <p:sp>
        <p:nvSpPr>
          <p:cNvPr id="3" name="Slide Number Placeholder 2">
            <a:extLst>
              <a:ext uri="{FF2B5EF4-FFF2-40B4-BE49-F238E27FC236}">
                <a16:creationId xmlns:a16="http://schemas.microsoft.com/office/drawing/2014/main" id="{CF99D955-CA4D-4E6A-9E81-50E2C01B753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60B3B80D-FC76-4DCA-A34F-24BA90406F84}"/>
              </a:ext>
            </a:extLst>
          </p:cNvPr>
          <p:cNvSpPr txBox="1"/>
          <p:nvPr/>
        </p:nvSpPr>
        <p:spPr>
          <a:xfrm>
            <a:off x="188603" y="1439397"/>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 GSP Summer Minimum Submission</a:t>
            </a:r>
          </a:p>
        </p:txBody>
      </p:sp>
      <p:pic>
        <p:nvPicPr>
          <p:cNvPr id="6" name="Picture 5">
            <a:extLst>
              <a:ext uri="{FF2B5EF4-FFF2-40B4-BE49-F238E27FC236}">
                <a16:creationId xmlns:a16="http://schemas.microsoft.com/office/drawing/2014/main" id="{D439A188-25D5-4C64-B1DD-5EBFA34D7580}"/>
              </a:ext>
            </a:extLst>
          </p:cNvPr>
          <p:cNvPicPr>
            <a:picLocks noChangeAspect="1"/>
          </p:cNvPicPr>
          <p:nvPr/>
        </p:nvPicPr>
        <p:blipFill>
          <a:blip r:embed="rId2"/>
          <a:stretch>
            <a:fillRect/>
          </a:stretch>
        </p:blipFill>
        <p:spPr>
          <a:xfrm>
            <a:off x="440172" y="2231485"/>
            <a:ext cx="851681" cy="841933"/>
          </a:xfrm>
          <a:prstGeom prst="rect">
            <a:avLst/>
          </a:prstGeom>
        </p:spPr>
      </p:pic>
      <p:pic>
        <p:nvPicPr>
          <p:cNvPr id="8" name="Picture 7">
            <a:extLst>
              <a:ext uri="{FF2B5EF4-FFF2-40B4-BE49-F238E27FC236}">
                <a16:creationId xmlns:a16="http://schemas.microsoft.com/office/drawing/2014/main" id="{DC4EA71B-03C5-4529-9B61-B04746FF11DD}"/>
              </a:ext>
            </a:extLst>
          </p:cNvPr>
          <p:cNvPicPr>
            <a:picLocks noChangeAspect="1"/>
          </p:cNvPicPr>
          <p:nvPr/>
        </p:nvPicPr>
        <p:blipFill>
          <a:blip r:embed="rId3"/>
          <a:stretch>
            <a:fillRect/>
          </a:stretch>
        </p:blipFill>
        <p:spPr>
          <a:xfrm>
            <a:off x="4609612" y="2212903"/>
            <a:ext cx="1636321" cy="1323010"/>
          </a:xfrm>
          <a:prstGeom prst="rect">
            <a:avLst/>
          </a:prstGeom>
        </p:spPr>
      </p:pic>
      <p:sp>
        <p:nvSpPr>
          <p:cNvPr id="9" name="TextBox 8">
            <a:extLst>
              <a:ext uri="{FF2B5EF4-FFF2-40B4-BE49-F238E27FC236}">
                <a16:creationId xmlns:a16="http://schemas.microsoft.com/office/drawing/2014/main" id="{B2FC7FA6-C25D-4E7E-8D3B-4C3CEECAD237}"/>
              </a:ext>
            </a:extLst>
          </p:cNvPr>
          <p:cNvSpPr txBox="1"/>
          <p:nvPr/>
        </p:nvSpPr>
        <p:spPr>
          <a:xfrm>
            <a:off x="6406657" y="2104293"/>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0BBFA367-0D73-401E-9FAC-030089D380F4}"/>
              </a:ext>
            </a:extLst>
          </p:cNvPr>
          <p:cNvSpPr txBox="1"/>
          <p:nvPr/>
        </p:nvSpPr>
        <p:spPr>
          <a:xfrm>
            <a:off x="335683" y="3820203"/>
            <a:ext cx="3528392" cy="432048"/>
          </a:xfrm>
          <a:prstGeom prst="rect">
            <a:avLst/>
          </a:prstGeom>
          <a:noFill/>
        </p:spPr>
        <p:txBody>
          <a:bodyPr wrap="none" tIns="90000" bIns="90000"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45D"/>
                </a:solidFill>
                <a:effectLst/>
                <a:uLnTx/>
                <a:uFillTx/>
                <a:latin typeface="Calibri" panose="020F0502020204030204"/>
                <a:ea typeface="+mn-ea"/>
                <a:cs typeface="+mn-cs"/>
              </a:rPr>
              <a:t>Week 2 GSP Summer Daylight Minimum Submission</a:t>
            </a:r>
          </a:p>
        </p:txBody>
      </p:sp>
      <p:pic>
        <p:nvPicPr>
          <p:cNvPr id="11" name="Picture 10">
            <a:extLst>
              <a:ext uri="{FF2B5EF4-FFF2-40B4-BE49-F238E27FC236}">
                <a16:creationId xmlns:a16="http://schemas.microsoft.com/office/drawing/2014/main" id="{835FA189-347D-44A7-802C-333A049D8198}"/>
              </a:ext>
            </a:extLst>
          </p:cNvPr>
          <p:cNvPicPr>
            <a:picLocks noChangeAspect="1"/>
          </p:cNvPicPr>
          <p:nvPr/>
        </p:nvPicPr>
        <p:blipFill>
          <a:blip r:embed="rId2"/>
          <a:stretch>
            <a:fillRect/>
          </a:stretch>
        </p:blipFill>
        <p:spPr>
          <a:xfrm>
            <a:off x="584188" y="4439060"/>
            <a:ext cx="851681" cy="841933"/>
          </a:xfrm>
          <a:prstGeom prst="rect">
            <a:avLst/>
          </a:prstGeom>
        </p:spPr>
      </p:pic>
      <p:pic>
        <p:nvPicPr>
          <p:cNvPr id="13" name="Picture 12">
            <a:extLst>
              <a:ext uri="{FF2B5EF4-FFF2-40B4-BE49-F238E27FC236}">
                <a16:creationId xmlns:a16="http://schemas.microsoft.com/office/drawing/2014/main" id="{CDEF514F-8492-4D08-8688-55C9EABF8210}"/>
              </a:ext>
            </a:extLst>
          </p:cNvPr>
          <p:cNvPicPr>
            <a:picLocks noChangeAspect="1"/>
          </p:cNvPicPr>
          <p:nvPr/>
        </p:nvPicPr>
        <p:blipFill>
          <a:blip r:embed="rId4"/>
          <a:stretch>
            <a:fillRect/>
          </a:stretch>
        </p:blipFill>
        <p:spPr>
          <a:xfrm>
            <a:off x="4200671" y="1956500"/>
            <a:ext cx="1693046" cy="1685132"/>
          </a:xfrm>
          <a:prstGeom prst="rect">
            <a:avLst/>
          </a:prstGeom>
        </p:spPr>
      </p:pic>
      <p:sp>
        <p:nvSpPr>
          <p:cNvPr id="14" name="Rectangle 13">
            <a:extLst>
              <a:ext uri="{FF2B5EF4-FFF2-40B4-BE49-F238E27FC236}">
                <a16:creationId xmlns:a16="http://schemas.microsoft.com/office/drawing/2014/main" id="{83189C91-0527-4633-9EFB-0C5EF0D9C2D4}"/>
              </a:ext>
            </a:extLst>
          </p:cNvPr>
          <p:cNvSpPr/>
          <p:nvPr/>
        </p:nvSpPr>
        <p:spPr>
          <a:xfrm>
            <a:off x="8472264" y="3284984"/>
            <a:ext cx="3303318" cy="1167243"/>
          </a:xfrm>
          <a:prstGeom prst="rect">
            <a:avLst/>
          </a:prstGeom>
          <a:ln w="28575">
            <a:solidFill>
              <a:schemeClr val="tx1"/>
            </a:solidFill>
          </a:ln>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Week 2 (Summary)</a:t>
            </a:r>
            <a:endParaRPr kumimoji="0" lang="en-GB" sz="1800" b="0"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204 CIM file </a:t>
            </a:r>
            <a:endParaRPr kumimoji="0" lang="en-GB" sz="1800" b="0"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245D"/>
                </a:solidFill>
                <a:effectLst/>
                <a:uLnTx/>
                <a:uFillTx/>
                <a:latin typeface="Calibri" panose="020F0502020204030204" pitchFamily="34" charset="0"/>
                <a:ea typeface="Calibri" panose="020F0502020204030204" pitchFamily="34" charset="0"/>
                <a:cs typeface="Times New Roman" panose="02020603050405020304" pitchFamily="18" charset="0"/>
              </a:rPr>
              <a:t>No data tables</a:t>
            </a:r>
            <a:endPar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endParaRPr>
          </a:p>
        </p:txBody>
      </p:sp>
      <p:pic>
        <p:nvPicPr>
          <p:cNvPr id="15" name="Picture 14">
            <a:extLst>
              <a:ext uri="{FF2B5EF4-FFF2-40B4-BE49-F238E27FC236}">
                <a16:creationId xmlns:a16="http://schemas.microsoft.com/office/drawing/2014/main" id="{E04C0436-FE9B-4FA2-AA7E-9B60AE9B520A}"/>
              </a:ext>
            </a:extLst>
          </p:cNvPr>
          <p:cNvPicPr>
            <a:picLocks noChangeAspect="1"/>
          </p:cNvPicPr>
          <p:nvPr/>
        </p:nvPicPr>
        <p:blipFill>
          <a:blip r:embed="rId3"/>
          <a:stretch>
            <a:fillRect/>
          </a:stretch>
        </p:blipFill>
        <p:spPr>
          <a:xfrm>
            <a:off x="4612299" y="4218734"/>
            <a:ext cx="1636321" cy="1323010"/>
          </a:xfrm>
          <a:prstGeom prst="rect">
            <a:avLst/>
          </a:prstGeom>
        </p:spPr>
      </p:pic>
      <p:sp>
        <p:nvSpPr>
          <p:cNvPr id="16" name="TextBox 15">
            <a:extLst>
              <a:ext uri="{FF2B5EF4-FFF2-40B4-BE49-F238E27FC236}">
                <a16:creationId xmlns:a16="http://schemas.microsoft.com/office/drawing/2014/main" id="{FCBCBA1C-54AC-4697-AC54-46D04A951077}"/>
              </a:ext>
            </a:extLst>
          </p:cNvPr>
          <p:cNvSpPr txBox="1"/>
          <p:nvPr/>
        </p:nvSpPr>
        <p:spPr>
          <a:xfrm>
            <a:off x="6424166" y="4417335"/>
            <a:ext cx="2151007" cy="1537339"/>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No Data Tables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p:txBody>
      </p:sp>
      <p:pic>
        <p:nvPicPr>
          <p:cNvPr id="17" name="Picture 16">
            <a:extLst>
              <a:ext uri="{FF2B5EF4-FFF2-40B4-BE49-F238E27FC236}">
                <a16:creationId xmlns:a16="http://schemas.microsoft.com/office/drawing/2014/main" id="{5E47FB49-CD7F-4E5C-8A69-26AEF1C1C683}"/>
              </a:ext>
            </a:extLst>
          </p:cNvPr>
          <p:cNvPicPr>
            <a:picLocks noChangeAspect="1"/>
          </p:cNvPicPr>
          <p:nvPr/>
        </p:nvPicPr>
        <p:blipFill>
          <a:blip r:embed="rId4"/>
          <a:stretch>
            <a:fillRect/>
          </a:stretch>
        </p:blipFill>
        <p:spPr>
          <a:xfrm>
            <a:off x="4202671" y="4036227"/>
            <a:ext cx="1693046" cy="1685132"/>
          </a:xfrm>
          <a:prstGeom prst="rect">
            <a:avLst/>
          </a:prstGeom>
        </p:spPr>
      </p:pic>
      <p:sp>
        <p:nvSpPr>
          <p:cNvPr id="18" name="TextBox 17">
            <a:extLst>
              <a:ext uri="{FF2B5EF4-FFF2-40B4-BE49-F238E27FC236}">
                <a16:creationId xmlns:a16="http://schemas.microsoft.com/office/drawing/2014/main" id="{DD70B1AB-2ECF-4C01-B5A7-BBF037F62563}"/>
              </a:ext>
            </a:extLst>
          </p:cNvPr>
          <p:cNvSpPr txBox="1"/>
          <p:nvPr/>
        </p:nvSpPr>
        <p:spPr>
          <a:xfrm>
            <a:off x="1502043" y="1995551"/>
            <a:ext cx="2345576" cy="1567484"/>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4 CIM file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 for each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of 20 GSPs (total=80)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BSP Outturn, Y1,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Y5 &amp; Y10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Representation</a:t>
            </a:r>
          </a:p>
        </p:txBody>
      </p:sp>
      <p:sp>
        <p:nvSpPr>
          <p:cNvPr id="19" name="TextBox 18">
            <a:extLst>
              <a:ext uri="{FF2B5EF4-FFF2-40B4-BE49-F238E27FC236}">
                <a16:creationId xmlns:a16="http://schemas.microsoft.com/office/drawing/2014/main" id="{482C5FF1-42F5-4EE2-841E-DC4CC15A8DEA}"/>
              </a:ext>
            </a:extLst>
          </p:cNvPr>
          <p:cNvSpPr txBox="1"/>
          <p:nvPr/>
        </p:nvSpPr>
        <p:spPr>
          <a:xfrm>
            <a:off x="1502043" y="4262951"/>
            <a:ext cx="2345576" cy="1567484"/>
          </a:xfrm>
          <a:prstGeom prst="rect">
            <a:avLst/>
          </a:prstGeom>
          <a:noFill/>
        </p:spPr>
        <p:txBody>
          <a:bodyPr wrap="none" tIns="90000" bIns="9000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4 CIM file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Submission for each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of 20 GSPs (total=80)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a:ln>
                <a:noFill/>
              </a:ln>
              <a:solidFill>
                <a:srgbClr val="00245D"/>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BSP Outturn, Y1,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Y5 &amp; Y10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245D"/>
                </a:solidFill>
                <a:effectLst/>
                <a:uLnTx/>
                <a:uFillTx/>
                <a:latin typeface="Calibri" panose="020F0502020204030204"/>
                <a:ea typeface="+mn-ea"/>
                <a:cs typeface="+mn-cs"/>
              </a:rPr>
              <a:t>Representation</a:t>
            </a:r>
          </a:p>
        </p:txBody>
      </p:sp>
    </p:spTree>
    <p:extLst>
      <p:ext uri="{BB962C8B-B14F-4D97-AF65-F5344CB8AC3E}">
        <p14:creationId xmlns:p14="http://schemas.microsoft.com/office/powerpoint/2010/main" val="3180279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555EA-3505-4E31-A14A-4F55B54E90C4}"/>
              </a:ext>
            </a:extLst>
          </p:cNvPr>
          <p:cNvSpPr>
            <a:spLocks noGrp="1"/>
          </p:cNvSpPr>
          <p:nvPr>
            <p:ph type="title"/>
          </p:nvPr>
        </p:nvSpPr>
        <p:spPr>
          <a:xfrm>
            <a:off x="442912" y="136525"/>
            <a:ext cx="10515600" cy="1325563"/>
          </a:xfrm>
        </p:spPr>
        <p:txBody>
          <a:bodyPr>
            <a:normAutofit/>
          </a:bodyPr>
          <a:lstStyle/>
          <a:p>
            <a:r>
              <a:rPr lang="en-GB" sz="3000"/>
              <a:t>Option 2</a:t>
            </a:r>
          </a:p>
        </p:txBody>
      </p:sp>
      <p:sp>
        <p:nvSpPr>
          <p:cNvPr id="3" name="Slide Number Placeholder 2">
            <a:extLst>
              <a:ext uri="{FF2B5EF4-FFF2-40B4-BE49-F238E27FC236}">
                <a16:creationId xmlns:a16="http://schemas.microsoft.com/office/drawing/2014/main" id="{716991BD-8CFF-44EE-BA5E-B52DD2F27F3F}"/>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5A6226-45F5-45DC-8CB0-C52A33C884C0}" type="slidenum">
              <a:rPr kumimoji="0" lang="en-GB" sz="1200" b="0" i="0" u="none" strike="noStrike" kern="1200" cap="none" spc="0" normalizeH="0" baseline="0" noProof="0" smtClean="0">
                <a:ln>
                  <a:noFill/>
                </a:ln>
                <a:solidFill>
                  <a:srgbClr val="00245D">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srgbClr val="00245D">
                  <a:tint val="75000"/>
                </a:srgbClr>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843A9180-6D42-4C63-B548-A4065EFD5CC0}"/>
              </a:ext>
            </a:extLst>
          </p:cNvPr>
          <p:cNvSpPr>
            <a:spLocks noGrp="1"/>
          </p:cNvSpPr>
          <p:nvPr>
            <p:ph type="body" sz="quarter" idx="13"/>
          </p:nvPr>
        </p:nvSpPr>
        <p:spPr/>
        <p:txBody>
          <a:bodyPr/>
          <a:lstStyle/>
          <a:p>
            <a:pPr marL="0" indent="0">
              <a:buNone/>
            </a:pPr>
            <a:r>
              <a:rPr lang="en-GB" sz="1600"/>
              <a:t>Option 2 – Summary.</a:t>
            </a:r>
          </a:p>
          <a:p>
            <a:pPr marL="0" indent="0">
              <a:buNone/>
            </a:pPr>
            <a:endParaRPr lang="en-GB" sz="1600"/>
          </a:p>
          <a:p>
            <a:pPr marL="0" indent="0">
              <a:buNone/>
            </a:pPr>
            <a:r>
              <a:rPr lang="en-GB" sz="1600"/>
              <a:t>Not considered viable due to the large number of CIM files that would need to be created and exchanged</a:t>
            </a:r>
          </a:p>
          <a:p>
            <a:pPr marL="0" indent="0">
              <a:buNone/>
            </a:pPr>
            <a:endParaRPr lang="en-GB"/>
          </a:p>
          <a:p>
            <a:pPr marL="0" indent="0">
              <a:buNone/>
            </a:pPr>
            <a:endParaRPr lang="en-GB"/>
          </a:p>
        </p:txBody>
      </p:sp>
    </p:spTree>
    <p:extLst>
      <p:ext uri="{BB962C8B-B14F-4D97-AF65-F5344CB8AC3E}">
        <p14:creationId xmlns:p14="http://schemas.microsoft.com/office/powerpoint/2010/main" val="4382773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ec74c4c-1639-4502-8f90-b4ce03410dfb">
      <Terms xmlns="http://schemas.microsoft.com/office/infopath/2007/PartnerControls"/>
    </lcf76f155ced4ddcb4097134ff3c332f>
    <TaxCatchAll xmlns="cadce026-d35b-4a62-a2ee-1436bb44fb5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18" ma:contentTypeDescription="Create a new document." ma:contentTypeScope="" ma:versionID="43d7c0f99278b13ffcba94fb9c66aba3">
  <xsd:schema xmlns:xsd="http://www.w3.org/2001/XMLSchema" xmlns:xs="http://www.w3.org/2001/XMLSchema" xmlns:p="http://schemas.microsoft.com/office/2006/metadata/properties" xmlns:ns2="dec74c4c-1639-4502-8f90-b4ce03410dfb" xmlns:ns3="97b6fe81-1556-4112-94ca-31043ca39b71" xmlns:ns4="cadce026-d35b-4a62-a2ee-1436bb44fb55" targetNamespace="http://schemas.microsoft.com/office/2006/metadata/properties" ma:root="true" ma:fieldsID="3fa0eeb5e3a14cf837f4ded2a7da305b" ns2:_="" ns3:_="" ns4:_="">
    <xsd:import namespace="dec74c4c-1639-4502-8f90-b4ce03410dfb"/>
    <xsd:import namespace="97b6fe81-1556-4112-94ca-31043ca39b71"/>
    <xsd:import namespace="cadce026-d35b-4a62-a2ee-1436bb44fb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LengthInSeconds" minOccurs="0"/>
                <xsd:element ref="ns2:MediaServiceObjectDetectorVersions" minOccurs="0"/>
                <xsd:element ref="ns2:lcf76f155ced4ddcb4097134ff3c332f" minOccurs="0"/>
                <xsd:element ref="ns4:TaxCatchAll"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571c05a-9bf0-4b0b-ad97-e13aed49ba31" ma:termSetId="09814cd3-568e-fe90-9814-8d621ff8fb84" ma:anchorId="fba54fb3-c3e1-fe81-a776-ca4b69148c4d" ma:open="true" ma:isKeyword="false">
      <xsd:complexType>
        <xsd:sequence>
          <xsd:element ref="pc:Terms" minOccurs="0" maxOccurs="1"/>
        </xsd:sequence>
      </xsd:complex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adce026-d35b-4a62-a2ee-1436bb44fb55"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2a93f86f-df12-4503-be51-556605c1ee02}" ma:internalName="TaxCatchAll" ma:showField="CatchAllData" ma:web="97b6fe81-1556-4112-94ca-31043ca39b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BA5E6EE-08F6-4B9C-957F-78B7189753B9}">
  <ds:schemaRefs>
    <ds:schemaRef ds:uri="97b6fe81-1556-4112-94ca-31043ca39b71"/>
    <ds:schemaRef ds:uri="cadce026-d35b-4a62-a2ee-1436bb44fb55"/>
    <ds:schemaRef ds:uri="dec74c4c-1639-4502-8f90-b4ce03410df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C6E4CD6-E28D-40F6-8A2B-48E22625E0FD}">
  <ds:schemaRefs>
    <ds:schemaRef ds:uri="http://schemas.microsoft.com/sharepoint/v3/contenttype/forms"/>
  </ds:schemaRefs>
</ds:datastoreItem>
</file>

<file path=customXml/itemProps3.xml><?xml version="1.0" encoding="utf-8"?>
<ds:datastoreItem xmlns:ds="http://schemas.openxmlformats.org/officeDocument/2006/customXml" ds:itemID="{41769696-4350-429D-90AB-CFCD624323D6}">
  <ds:schemaRefs>
    <ds:schemaRef ds:uri="97b6fe81-1556-4112-94ca-31043ca39b71"/>
    <ds:schemaRef ds:uri="cadce026-d35b-4a62-a2ee-1436bb44fb55"/>
    <ds:schemaRef ds:uri="dec74c4c-1639-4502-8f90-b4ce03410df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15</Slides>
  <Notes>4</Notes>
  <HiddenSlides>0</HiddenSlide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GC0139 </vt:lpstr>
      <vt:lpstr>Cardinal Point Requirements of PC9 Data Submissions</vt:lpstr>
      <vt:lpstr>Option 1 – Minimum number of CIM files, augmented with BSP Schedules to reflect all the forecast scenarios</vt:lpstr>
      <vt:lpstr>Option 1 - Continued</vt:lpstr>
      <vt:lpstr>Option 1 - Continued</vt:lpstr>
      <vt:lpstr>Option 2 – All Cardinal Point Scenarios in CIM files</vt:lpstr>
      <vt:lpstr>Option 2 - Continued</vt:lpstr>
      <vt:lpstr>Option 2 - Continued</vt:lpstr>
      <vt:lpstr>Option 2</vt:lpstr>
      <vt:lpstr>Option 3</vt:lpstr>
      <vt:lpstr>Option 4 – Minimum number of CIM files  Augmented with BSP Schedules</vt:lpstr>
      <vt:lpstr>Option 4 - Continued</vt:lpstr>
      <vt:lpstr>Option 4 - Continued</vt:lpstr>
      <vt:lpstr>Summary – data exchange for week 2 / 28</vt:lpstr>
      <vt:lpstr>Recommendations for GC0139 consideration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GC0139 </dc:title>
  <dc:creator>Stuart McLarnon (NESO)</dc:creator>
  <cp:revision>1</cp:revision>
  <dcterms:created xsi:type="dcterms:W3CDTF">2024-12-05T13:23:35Z</dcterms:created>
  <dcterms:modified xsi:type="dcterms:W3CDTF">2024-12-11T13:49:17Z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0x010100D6D827E7FA3BF940826F8BFC00472608</vt:lpwstr>
  </property>
  <property fmtid="{D5CDD505-2E9C-101B-9397-08002B2CF9AE}" pid="3" name="MediaServiceImageTags">
    <vt:lpwstr/>
  </property>
</Properties>
</file>